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7" r:id="rId3"/>
    <p:sldId id="259" r:id="rId4"/>
    <p:sldId id="270" r:id="rId5"/>
    <p:sldId id="271" r:id="rId6"/>
    <p:sldId id="268" r:id="rId7"/>
    <p:sldId id="262" r:id="rId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44"/>
    <p:restoredTop sz="68258" autoAdjust="0"/>
  </p:normalViewPr>
  <p:slideViewPr>
    <p:cSldViewPr snapToGrid="0" snapToObjects="1">
      <p:cViewPr varScale="1">
        <p:scale>
          <a:sx n="82" d="100"/>
          <a:sy n="82" d="100"/>
        </p:scale>
        <p:origin x="2136" y="17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2DE348-D35F-7443-B6B9-1F5C5F2EFA45}" type="datetimeFigureOut">
              <a:rPr lang="pt-BR" smtClean="0"/>
              <a:t>05/07/2019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29278A-4433-004F-9089-6DDF2735DBC6}" type="slidenum">
              <a:rPr lang="pt-BR" smtClean="0"/>
              <a:t>‹nº›</a:t>
            </a:fld>
            <a:endParaRPr lang="pt-BR"/>
          </a:p>
        </p:txBody>
      </p:sp>
    </p:spTree>
    <p:extLst>
      <p:ext uri="{BB962C8B-B14F-4D97-AF65-F5344CB8AC3E}">
        <p14:creationId xmlns:p14="http://schemas.microsoft.com/office/powerpoint/2010/main" val="1365888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b="0" i="0" u="none" strike="noStrike" kern="1200" dirty="0">
              <a:solidFill>
                <a:schemeClr val="tx1"/>
              </a:solidFill>
              <a:effectLst/>
              <a:latin typeface="+mn-lt"/>
              <a:ea typeface="+mn-ea"/>
              <a:cs typeface="+mn-cs"/>
            </a:endParaRPr>
          </a:p>
        </p:txBody>
      </p:sp>
      <p:sp>
        <p:nvSpPr>
          <p:cNvPr id="4" name="Espaço Reservado para Número de Slide 3"/>
          <p:cNvSpPr>
            <a:spLocks noGrp="1"/>
          </p:cNvSpPr>
          <p:nvPr>
            <p:ph type="sldNum" sz="quarter" idx="10"/>
          </p:nvPr>
        </p:nvSpPr>
        <p:spPr/>
        <p:txBody>
          <a:bodyPr/>
          <a:lstStyle/>
          <a:p>
            <a:fld id="{5B29278A-4433-004F-9089-6DDF2735DBC6}" type="slidenum">
              <a:rPr lang="pt-BR" smtClean="0"/>
              <a:t>1</a:t>
            </a:fld>
            <a:endParaRPr lang="pt-BR"/>
          </a:p>
        </p:txBody>
      </p:sp>
    </p:spTree>
    <p:extLst>
      <p:ext uri="{BB962C8B-B14F-4D97-AF65-F5344CB8AC3E}">
        <p14:creationId xmlns:p14="http://schemas.microsoft.com/office/powerpoint/2010/main" val="10882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dirty="0">
                <a:solidFill>
                  <a:schemeClr val="tx1"/>
                </a:solidFill>
                <a:effectLst/>
                <a:latin typeface="+mn-lt"/>
                <a:ea typeface="+mn-ea"/>
                <a:cs typeface="+mn-cs"/>
              </a:rPr>
              <a:t>HOJE IREMOS ESTUDAR O PAPEL DA ORAÇÃO EM NOSSA</a:t>
            </a:r>
            <a:r>
              <a:rPr lang="pt-BR" sz="1200" b="0" i="0" u="none" strike="noStrike" kern="1200" baseline="0" dirty="0">
                <a:solidFill>
                  <a:schemeClr val="tx1"/>
                </a:solidFill>
                <a:effectLst/>
                <a:latin typeface="+mn-lt"/>
                <a:ea typeface="+mn-ea"/>
                <a:cs typeface="+mn-cs"/>
              </a:rPr>
              <a:t> VIDA CRISTÃ. A INTENÇÃO DO NOSSO ESTUDO É REVELAR QUE TIPO DE COSMOVISÃO TEMOS, QUANDO NOS REFERIMOS A ORAÇÃO!</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628650" marR="0" lvl="1"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Lembram o que é Cosmovisão? (ver definição pastor Roni). É a lente pela qual vemos o mundo.</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É FATO DE QUE TODOS NÓS CREMOS QUE DEUS É ONISCIENTE, ISTO É, ELE CONHECE EXAUSTIVAMENTE TODAS AS COISAS, MAS O SEU CONHECIMENTO EXAUSTIVO SE DÁ PELO FATO DE QUE ELE NÃO SOMENTE ENXERGA O FUTURO, MAS O DETERMINOU COMO EXPRESSÃO DO SEU GOVERNO E SOBERANIA. (versos sobre onisciência, soberania e decretos de Deus)</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NORMALMENTE, A MAIORIA DOS CRISTÃOS ORAM A DEUS COM O SEGUINTE PRESSUPOSTO: OU DEUS NÃO TEM UM PLANO PRA NÓS E POR ISSO PEDIMOS A ELE QUE ESTABELEÇA UM, OU PORQUE ELE ATÉ PODE TER UM PLANO SIM PRA NÓS, MAS NÓS TEMOS UM MELHOR DO QUE O DELE PARA O APRESENTAR. POUCAS SÃO AS PESSOAS QUE VÃO ATÉ DEUS PARA SE RELACIONAR COM ELE E PODER TER O SEU CORAÇÃO ALINHADO E SUBMISSO A VONTADE DELE.</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ESSA É A DIFERENÇA BÁSICA ENTRE UMA COSMOVISÃO DE UM CRISTÃO HUMANISTA [AQUELA CENTRADA EM NÓS MESMOS] (síndrome do </a:t>
            </a:r>
            <a:r>
              <a:rPr lang="pt-BR" sz="1200" b="0" i="0" u="none" strike="noStrike" kern="1200" baseline="0" dirty="0" err="1">
                <a:solidFill>
                  <a:schemeClr val="tx1"/>
                </a:solidFill>
                <a:effectLst/>
                <a:latin typeface="+mn-lt"/>
                <a:ea typeface="+mn-ea"/>
                <a:cs typeface="+mn-cs"/>
              </a:rPr>
              <a:t>Alladin</a:t>
            </a:r>
            <a:r>
              <a:rPr lang="pt-BR" sz="1200" b="0" i="0" u="none" strike="noStrike" kern="1200" baseline="0" dirty="0">
                <a:solidFill>
                  <a:schemeClr val="tx1"/>
                </a:solidFill>
                <a:effectLst/>
                <a:latin typeface="+mn-lt"/>
                <a:ea typeface="+mn-ea"/>
                <a:cs typeface="+mn-cs"/>
              </a:rPr>
              <a:t> e o </a:t>
            </a:r>
            <a:r>
              <a:rPr lang="pt-BR" sz="1200" b="0" i="0" u="none" strike="noStrike" kern="1200" baseline="0" dirty="0" err="1">
                <a:solidFill>
                  <a:schemeClr val="tx1"/>
                </a:solidFill>
                <a:effectLst/>
                <a:latin typeface="+mn-lt"/>
                <a:ea typeface="+mn-ea"/>
                <a:cs typeface="+mn-cs"/>
              </a:rPr>
              <a:t>Genio</a:t>
            </a:r>
            <a:r>
              <a:rPr lang="pt-BR" sz="1200" b="0" i="0" u="none" strike="noStrike" kern="1200" baseline="0" dirty="0">
                <a:solidFill>
                  <a:schemeClr val="tx1"/>
                </a:solidFill>
                <a:effectLst/>
                <a:latin typeface="+mn-lt"/>
                <a:ea typeface="+mn-ea"/>
                <a:cs typeface="+mn-cs"/>
              </a:rPr>
              <a:t> na </a:t>
            </a:r>
            <a:r>
              <a:rPr lang="pt-BR" sz="1200" b="0" i="0" u="none" strike="noStrike" kern="1200" baseline="0" dirty="0" err="1">
                <a:solidFill>
                  <a:schemeClr val="tx1"/>
                </a:solidFill>
                <a:effectLst/>
                <a:latin typeface="+mn-lt"/>
                <a:ea typeface="+mn-ea"/>
                <a:cs typeface="+mn-cs"/>
              </a:rPr>
              <a:t>Lampada</a:t>
            </a:r>
            <a:r>
              <a:rPr lang="pt-BR" sz="1200" b="0" i="0" u="none" strike="noStrike" kern="1200" baseline="0" dirty="0">
                <a:solidFill>
                  <a:schemeClr val="tx1"/>
                </a:solidFill>
                <a:effectLst/>
                <a:latin typeface="+mn-lt"/>
                <a:ea typeface="+mn-ea"/>
                <a:cs typeface="+mn-cs"/>
              </a:rPr>
              <a:t>) DA COSMOVISÃO DE UM CRISTÃO QUE CRÊ E DESCANSA NA SOBERANIA DE DEUS.</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AGORA TENTE PENSAR NOVAMENTE NO DILEMA ÉTICO APRESENTADO ACIMA: </a:t>
            </a:r>
            <a:r>
              <a:rPr lang="pt-BR" sz="1200" dirty="0">
                <a:solidFill>
                  <a:schemeClr val="tx1"/>
                </a:solidFill>
                <a:latin typeface="Bahnschrift SemiBold SemiConden" panose="020B0502040204020203" pitchFamily="34" charset="0"/>
              </a:rPr>
              <a:t>SE DEUS JÁ SABE DE TODAS AS COISAS, ENTÃO POR QUE DEVEMOS ORAR?!</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kern="1200" dirty="0">
                <a:solidFill>
                  <a:schemeClr val="tx1"/>
                </a:solidFill>
                <a:effectLst/>
                <a:latin typeface="+mn-lt"/>
                <a:ea typeface="+mn-ea"/>
                <a:cs typeface="+mn-cs"/>
              </a:rPr>
              <a:t>Se Deus em sua sabedoria ordenou livremente tudo o que acontece, que motivação pode ter o crente ao orar a esse Deus? Se Deus não apenas sabe, mas já determinou a minha própria oração, não há nenhuma razão que estimule o cristão para orar. Poderia ser feita a seguinte pergunta: “Para que servirão minhas palavras se Deus já́ as conhece e as determinou antes de mesmo de mexer meus lábios?” </a:t>
            </a:r>
            <a:endParaRPr lang="pt-BR" dirty="0"/>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DEPENDENDO DA RESPOSTA QUE DAREMOS A ESSA PERGUNTA, PERCEBEREMOS QUE TIPO DE COSMOVISÃO TEMOS!</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PARE AGORA E PENSE EM ALGUNS TEXTOS COMO: Salmo 139.16, </a:t>
            </a:r>
            <a:r>
              <a:rPr lang="pt-BR" sz="1200" b="0" i="0" u="none" strike="noStrike" kern="1200" baseline="0" dirty="0" err="1">
                <a:solidFill>
                  <a:schemeClr val="tx1"/>
                </a:solidFill>
                <a:effectLst/>
                <a:latin typeface="+mn-lt"/>
                <a:ea typeface="+mn-ea"/>
                <a:cs typeface="+mn-cs"/>
              </a:rPr>
              <a:t>Pv</a:t>
            </a:r>
            <a:r>
              <a:rPr lang="pt-BR" sz="1200" b="0" i="0" u="none" strike="noStrike" kern="1200" baseline="0" dirty="0">
                <a:solidFill>
                  <a:schemeClr val="tx1"/>
                </a:solidFill>
                <a:effectLst/>
                <a:latin typeface="+mn-lt"/>
                <a:ea typeface="+mn-ea"/>
                <a:cs typeface="+mn-cs"/>
              </a:rPr>
              <a:t> 16.33, Jó 23.13-14</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Salmo 139:1-6 – Conhece nosso coração, sabe todas as minhas atividades diárias, conhece nosso pensamento, nos vê o tempo todo, antes que eu fale, sabe o que vou dizer.(onisciência).</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Salmos 139:16 – Mais eu saber, Deus decretou, determinou todas as coisas. “cada momento foi estabelecido”, ARA “e no teu livro foram escritos todos os meus dias, cada um deles escrito e determinado”.</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Pv.16:33 – Deus “determina” o resultado (dados lançados para identificar a vontade de Deus (Ex.28:30, Js.14:2, 1Sm 10:17-27, 14:40-43). ARA “do Senhor procede a decisão”</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Jó 23:13-14 – Deus toma sua “decisão”, “Ele faz o que deseja”, “Fará comigo tudo o que planejou”, “Ele controla meu destino”.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pt-BR" sz="1200" b="0" i="0" u="none" strike="noStrike" kern="1200" baseline="0" dirty="0">
                <a:solidFill>
                  <a:schemeClr val="tx1"/>
                </a:solidFill>
                <a:effectLst/>
                <a:latin typeface="+mn-lt"/>
                <a:ea typeface="+mn-ea"/>
                <a:cs typeface="+mn-cs"/>
              </a:rPr>
              <a:t>Mesmo nas situações ruins? Sim, Jó 1:21 O Senhor me deu, O Senhor o tomou. Bendito seja o nome do Senhor. (Jó 1:16, O fogo de Deus queimou as ovelhas e pastores de Jó). ) (O pecado de </a:t>
            </a:r>
            <a:r>
              <a:rPr lang="pt-BR" sz="1200" b="0" i="0" u="none" strike="noStrike" kern="1200" baseline="0" dirty="0" err="1">
                <a:solidFill>
                  <a:schemeClr val="tx1"/>
                </a:solidFill>
                <a:effectLst/>
                <a:latin typeface="+mn-lt"/>
                <a:ea typeface="+mn-ea"/>
                <a:cs typeface="+mn-cs"/>
              </a:rPr>
              <a:t>Absalão</a:t>
            </a:r>
            <a:r>
              <a:rPr lang="pt-BR" sz="1200" b="0" i="0" u="none" strike="noStrike" kern="1200" baseline="0" dirty="0">
                <a:solidFill>
                  <a:schemeClr val="tx1"/>
                </a:solidFill>
                <a:effectLst/>
                <a:latin typeface="+mn-lt"/>
                <a:ea typeface="+mn-ea"/>
                <a:cs typeface="+mn-cs"/>
              </a:rPr>
              <a:t>, 1 Sm.16:20 “O que </a:t>
            </a:r>
            <a:r>
              <a:rPr lang="pt-BR" sz="1200" b="0" i="0" u="sng" strike="noStrike" kern="1200" baseline="0" dirty="0">
                <a:solidFill>
                  <a:schemeClr val="tx1"/>
                </a:solidFill>
                <a:effectLst/>
                <a:latin typeface="+mn-lt"/>
                <a:ea typeface="+mn-ea"/>
                <a:cs typeface="+mn-cs"/>
              </a:rPr>
              <a:t>devo fazer</a:t>
            </a:r>
            <a:r>
              <a:rPr lang="pt-BR" sz="1200" b="0" i="0" u="none" strike="noStrike" kern="1200" baseline="0" dirty="0">
                <a:solidFill>
                  <a:schemeClr val="tx1"/>
                </a:solidFill>
                <a:effectLst/>
                <a:latin typeface="+mn-lt"/>
                <a:ea typeface="+mn-ea"/>
                <a:cs typeface="+mn-cs"/>
              </a:rPr>
              <a:t> agora”, v.23 “</a:t>
            </a:r>
            <a:r>
              <a:rPr lang="pt-BR" sz="1200" b="0" i="0" u="sng" strike="noStrike" kern="1200" baseline="0" dirty="0" err="1">
                <a:solidFill>
                  <a:schemeClr val="tx1"/>
                </a:solidFill>
                <a:effectLst/>
                <a:latin typeface="+mn-lt"/>
                <a:ea typeface="+mn-ea"/>
                <a:cs typeface="+mn-cs"/>
              </a:rPr>
              <a:t>Absalão</a:t>
            </a:r>
            <a:r>
              <a:rPr lang="pt-BR" sz="1200" b="0" i="0" u="sng" strike="noStrike" kern="1200" baseline="0" dirty="0">
                <a:solidFill>
                  <a:schemeClr val="tx1"/>
                </a:solidFill>
                <a:effectLst/>
                <a:latin typeface="+mn-lt"/>
                <a:ea typeface="+mn-ea"/>
                <a:cs typeface="+mn-cs"/>
              </a:rPr>
              <a:t> seguiu</a:t>
            </a:r>
            <a:r>
              <a:rPr lang="pt-BR" sz="1200" b="0" i="0" u="none" strike="noStrike" kern="1200" baseline="0" dirty="0">
                <a:solidFill>
                  <a:schemeClr val="tx1"/>
                </a:solidFill>
                <a:effectLst/>
                <a:latin typeface="+mn-lt"/>
                <a:ea typeface="+mn-ea"/>
                <a:cs typeface="+mn-cs"/>
              </a:rPr>
              <a:t> os conselhos de </a:t>
            </a:r>
            <a:r>
              <a:rPr lang="pt-BR" sz="1200" b="0" i="0" u="none" strike="noStrike" kern="1200" baseline="0" dirty="0" err="1">
                <a:solidFill>
                  <a:schemeClr val="tx1"/>
                </a:solidFill>
                <a:effectLst/>
                <a:latin typeface="+mn-lt"/>
                <a:ea typeface="+mn-ea"/>
                <a:cs typeface="+mn-cs"/>
              </a:rPr>
              <a:t>Aitofel</a:t>
            </a:r>
            <a:r>
              <a:rPr lang="pt-BR" sz="1200" b="0" i="0" u="none" strike="noStrike" kern="1200" baseline="0" dirty="0">
                <a:solidFill>
                  <a:schemeClr val="tx1"/>
                </a:solidFill>
                <a:effectLst/>
                <a:latin typeface="+mn-lt"/>
                <a:ea typeface="+mn-ea"/>
                <a:cs typeface="+mn-cs"/>
              </a:rPr>
              <a:t> como Davi tinha feito...”, 1 </a:t>
            </a:r>
            <a:r>
              <a:rPr lang="pt-BR" sz="1200" b="0" i="0" u="none" strike="noStrike" kern="1200" baseline="0" dirty="0" err="1">
                <a:solidFill>
                  <a:schemeClr val="tx1"/>
                </a:solidFill>
                <a:effectLst/>
                <a:latin typeface="+mn-lt"/>
                <a:ea typeface="+mn-ea"/>
                <a:cs typeface="+mn-cs"/>
              </a:rPr>
              <a:t>Sm</a:t>
            </a:r>
            <a:r>
              <a:rPr lang="pt-BR" sz="1200" b="0" i="0" u="none" strike="noStrike" kern="1200" baseline="0" dirty="0">
                <a:solidFill>
                  <a:schemeClr val="tx1"/>
                </a:solidFill>
                <a:effectLst/>
                <a:latin typeface="+mn-lt"/>
                <a:ea typeface="+mn-ea"/>
                <a:cs typeface="+mn-cs"/>
              </a:rPr>
              <a:t> 17:14, Deus decidiu frustrar os conselhos para trazer desgraça a </a:t>
            </a:r>
            <a:r>
              <a:rPr lang="pt-BR" sz="1200" b="0" i="0" u="none" strike="noStrike" kern="1200" baseline="0" dirty="0" err="1">
                <a:solidFill>
                  <a:schemeClr val="tx1"/>
                </a:solidFill>
                <a:effectLst/>
                <a:latin typeface="+mn-lt"/>
                <a:ea typeface="+mn-ea"/>
                <a:cs typeface="+mn-cs"/>
              </a:rPr>
              <a:t>Absalão</a:t>
            </a:r>
            <a:r>
              <a:rPr lang="pt-BR" sz="1200" b="0" i="0" u="none" strike="noStrike" kern="1200" baseline="0" dirty="0">
                <a:solidFill>
                  <a:schemeClr val="tx1"/>
                </a:solidFill>
                <a:effectLst/>
                <a:latin typeface="+mn-lt"/>
                <a:ea typeface="+mn-ea"/>
                <a:cs typeface="+mn-cs"/>
              </a:rPr>
              <a:t>. 1 Sm.12:11 Deus diz “farei”, “tomarei”, “as darei”, “farei”. (exemplos de Jó e José)</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pt-BR" sz="1200" b="0" i="0" u="none" strike="noStrike" kern="1200" baseline="0" dirty="0">
              <a:solidFill>
                <a:schemeClr val="tx1"/>
              </a:solidFill>
              <a:effectLst/>
              <a:latin typeface="+mn-lt"/>
              <a:ea typeface="+mn-ea"/>
              <a:cs typeface="+mn-cs"/>
            </a:endParaRPr>
          </a:p>
        </p:txBody>
      </p:sp>
      <p:sp>
        <p:nvSpPr>
          <p:cNvPr id="4" name="Espaço Reservado para Número de Slide 3"/>
          <p:cNvSpPr>
            <a:spLocks noGrp="1"/>
          </p:cNvSpPr>
          <p:nvPr>
            <p:ph type="sldNum" sz="quarter" idx="10"/>
          </p:nvPr>
        </p:nvSpPr>
        <p:spPr/>
        <p:txBody>
          <a:bodyPr/>
          <a:lstStyle/>
          <a:p>
            <a:fld id="{5B29278A-4433-004F-9089-6DDF2735DBC6}" type="slidenum">
              <a:rPr lang="pt-BR" smtClean="0"/>
              <a:t>2</a:t>
            </a:fld>
            <a:endParaRPr lang="pt-BR"/>
          </a:p>
        </p:txBody>
      </p:sp>
    </p:spTree>
    <p:extLst>
      <p:ext uri="{BB962C8B-B14F-4D97-AF65-F5344CB8AC3E}">
        <p14:creationId xmlns:p14="http://schemas.microsoft.com/office/powerpoint/2010/main" val="1016073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algn="just"/>
            <a:r>
              <a:rPr lang="pt-BR" sz="1200" b="0" i="0" u="none" strike="noStrike" kern="1200" baseline="0" dirty="0">
                <a:solidFill>
                  <a:schemeClr val="tx1"/>
                </a:solidFill>
                <a:effectLst/>
                <a:latin typeface="+mn-lt"/>
                <a:ea typeface="+mn-ea"/>
                <a:cs typeface="+mn-cs"/>
              </a:rPr>
              <a:t>O FATO DE DEUS TER ESCRITO TODA A HISTÓRIA E DECRETADO COMO ELA DEVERIA ACONTECER ANTES MESMO DELA EXISTIR NÃO DEVE DESESTIMULAR NOSSAS ORAÇÕES, POIS DEUS ESTABELECEU A ORAÇÃO COMO FERRAMENTA PARA O NOSSO RELACIONAMENTO DIÁRIO COM ELE. PERCEBA NOS TEXTOS ACIMA COMO DEUS EXIGE A NOSSA ORAÇÃO.</a:t>
            </a:r>
          </a:p>
          <a:p>
            <a:pPr algn="just"/>
            <a:endParaRPr lang="pt-BR" sz="1200" b="0" i="0" u="none" strike="noStrike" kern="1200" baseline="0" dirty="0">
              <a:solidFill>
                <a:schemeClr val="tx1"/>
              </a:solidFill>
              <a:effectLst/>
              <a:latin typeface="+mn-lt"/>
              <a:ea typeface="+mn-ea"/>
              <a:cs typeface="+mn-cs"/>
            </a:endParaRPr>
          </a:p>
          <a:p>
            <a:pPr algn="just"/>
            <a:r>
              <a:rPr lang="pt-BR" sz="1200" b="0" i="0" u="none" strike="noStrike" kern="1200" baseline="0" dirty="0">
                <a:solidFill>
                  <a:schemeClr val="tx1"/>
                </a:solidFill>
                <a:effectLst/>
                <a:latin typeface="+mn-lt"/>
                <a:ea typeface="+mn-ea"/>
                <a:cs typeface="+mn-cs"/>
              </a:rPr>
              <a:t>Jr 29.12-14 </a:t>
            </a:r>
            <a:r>
              <a:rPr lang="mr-IN" sz="1200" b="0" i="0" u="none" strike="noStrike" kern="1200" baseline="0" dirty="0">
                <a:solidFill>
                  <a:schemeClr val="tx1"/>
                </a:solidFill>
                <a:effectLst/>
                <a:latin typeface="+mn-lt"/>
                <a:ea typeface="+mn-ea"/>
                <a:cs typeface="+mn-cs"/>
              </a:rPr>
              <a:t>–</a:t>
            </a:r>
            <a:r>
              <a:rPr lang="pt-BR" sz="1200" b="0" i="0" u="none" strike="noStrike" kern="1200" baseline="0" dirty="0">
                <a:solidFill>
                  <a:schemeClr val="tx1"/>
                </a:solidFill>
                <a:effectLst/>
                <a:latin typeface="+mn-lt"/>
                <a:ea typeface="+mn-ea"/>
                <a:cs typeface="+mn-cs"/>
              </a:rPr>
              <a:t> PERCEBA QUE ANTES MESMO DO POVO DE ISRAEL SER LEVADO EM CATIVEIRO PELOS BABILÔNIOS, DEUS JÁ ESTAVA ANUNCIANDO A JEREMIAS QUE APÓS OS 70 ANOS DE CATIVEIRO, O POVO DE ISRAEL IRIA ORAR AO SENHOR E DEUS OS RESTAURARIA A SUA TERRA POR MEIO DAS SUAS SÚPLICAS. DEUS DECRETOU O MAL QUE LHES SOBREVIRIA E AINDA ESTABELECEU </a:t>
            </a:r>
            <a:r>
              <a:rPr lang="pt-BR" sz="1200" b="0" i="0" u="sng" strike="noStrike" kern="1200" baseline="0" dirty="0">
                <a:solidFill>
                  <a:schemeClr val="tx1"/>
                </a:solidFill>
                <a:effectLst/>
                <a:latin typeface="+mn-lt"/>
                <a:ea typeface="+mn-ea"/>
                <a:cs typeface="+mn-cs"/>
              </a:rPr>
              <a:t>A ORAÇÃO COMO MEIO DE LIVRAMENTO PARA DEUS OPERAR NO MEIO DELES</a:t>
            </a:r>
            <a:r>
              <a:rPr lang="pt-BR" sz="1200" b="0" i="0" u="none" strike="noStrike" kern="1200" baseline="0" dirty="0">
                <a:solidFill>
                  <a:schemeClr val="tx1"/>
                </a:solidFill>
                <a:effectLst/>
                <a:latin typeface="+mn-lt"/>
                <a:ea typeface="+mn-ea"/>
                <a:cs typeface="+mn-cs"/>
              </a:rPr>
              <a:t>. POR ISSO, NOSSA ORAÇÃO TEM VALOR E LUGAR NO PROPÓSITO MAIOR DE DEUS.</a:t>
            </a:r>
          </a:p>
          <a:p>
            <a:pPr algn="just"/>
            <a:endParaRPr lang="pt-BR" sz="1200" b="0" i="0" u="none" strike="noStrike" kern="1200" baseline="0" dirty="0">
              <a:solidFill>
                <a:schemeClr val="tx1"/>
              </a:solidFill>
              <a:effectLst/>
              <a:latin typeface="+mn-lt"/>
              <a:ea typeface="+mn-ea"/>
              <a:cs typeface="+mn-cs"/>
            </a:endParaRPr>
          </a:p>
          <a:p>
            <a:pPr algn="just"/>
            <a:r>
              <a:rPr lang="pt-BR" sz="1200" b="0" i="0" u="none" strike="noStrike" kern="1200" baseline="0" dirty="0">
                <a:solidFill>
                  <a:schemeClr val="tx1"/>
                </a:solidFill>
                <a:effectLst/>
                <a:latin typeface="+mn-lt"/>
                <a:ea typeface="+mn-ea"/>
                <a:cs typeface="+mn-cs"/>
              </a:rPr>
              <a:t>1 </a:t>
            </a:r>
            <a:r>
              <a:rPr lang="pt-BR" sz="1200" b="0" i="0" u="none" strike="noStrike" kern="1200" baseline="0" dirty="0" err="1">
                <a:solidFill>
                  <a:schemeClr val="tx1"/>
                </a:solidFill>
                <a:effectLst/>
                <a:latin typeface="+mn-lt"/>
                <a:ea typeface="+mn-ea"/>
                <a:cs typeface="+mn-cs"/>
              </a:rPr>
              <a:t>Ts</a:t>
            </a:r>
            <a:r>
              <a:rPr lang="pt-BR" sz="1200" b="0" i="0" u="none" strike="noStrike" kern="1200" baseline="0" dirty="0">
                <a:solidFill>
                  <a:schemeClr val="tx1"/>
                </a:solidFill>
                <a:effectLst/>
                <a:latin typeface="+mn-lt"/>
                <a:ea typeface="+mn-ea"/>
                <a:cs typeface="+mn-cs"/>
              </a:rPr>
              <a:t> 5.17 </a:t>
            </a:r>
            <a:r>
              <a:rPr lang="mr-IN" sz="1200" b="0" i="0" u="none" strike="noStrike" kern="1200" baseline="0" dirty="0">
                <a:solidFill>
                  <a:schemeClr val="tx1"/>
                </a:solidFill>
                <a:effectLst/>
                <a:latin typeface="+mn-lt"/>
                <a:ea typeface="+mn-ea"/>
                <a:cs typeface="+mn-cs"/>
              </a:rPr>
              <a:t>–</a:t>
            </a:r>
            <a:r>
              <a:rPr lang="pt-BR" sz="1200" b="0" i="0" u="none" strike="noStrike" kern="1200" baseline="0" dirty="0">
                <a:solidFill>
                  <a:schemeClr val="tx1"/>
                </a:solidFill>
                <a:effectLst/>
                <a:latin typeface="+mn-lt"/>
                <a:ea typeface="+mn-ea"/>
                <a:cs typeface="+mn-cs"/>
              </a:rPr>
              <a:t> DEVEMOS ORAR TAMBÉM, PORQUE </a:t>
            </a:r>
            <a:r>
              <a:rPr lang="pt-BR" sz="1200" b="0" i="0" u="sng" strike="noStrike" kern="1200" baseline="0" dirty="0">
                <a:solidFill>
                  <a:schemeClr val="tx1"/>
                </a:solidFill>
                <a:effectLst/>
                <a:latin typeface="+mn-lt"/>
                <a:ea typeface="+mn-ea"/>
                <a:cs typeface="+mn-cs"/>
              </a:rPr>
              <a:t>A ORAÇÃO É UM IMPERATIVO PARA A VIDA CRISTÃ</a:t>
            </a:r>
            <a:r>
              <a:rPr lang="pt-BR" sz="1200" b="0" i="0" u="none" strike="noStrike" kern="1200" baseline="0" dirty="0">
                <a:solidFill>
                  <a:schemeClr val="tx1"/>
                </a:solidFill>
                <a:effectLst/>
                <a:latin typeface="+mn-lt"/>
                <a:ea typeface="+mn-ea"/>
                <a:cs typeface="+mn-cs"/>
              </a:rPr>
              <a:t>! A SOBERANIA DE DEUS E OS SEUS DECRETOS NÃO ANULAM O NOSSO PAPEL DE TERMOS QUE ORAR CONTINUAMENTE.</a:t>
            </a:r>
          </a:p>
          <a:p>
            <a:pPr algn="just"/>
            <a:endParaRPr lang="pt-BR" sz="1200" b="0" i="0" u="none" strike="noStrike" kern="1200" baseline="0" dirty="0">
              <a:solidFill>
                <a:schemeClr val="tx1"/>
              </a:solidFill>
              <a:effectLst/>
              <a:latin typeface="+mn-lt"/>
              <a:ea typeface="+mn-ea"/>
              <a:cs typeface="+mn-cs"/>
            </a:endParaRPr>
          </a:p>
          <a:p>
            <a:pPr algn="just"/>
            <a:r>
              <a:rPr lang="pt-BR" sz="1200" b="0" i="0" u="none" strike="noStrike" kern="1200" baseline="0" dirty="0" err="1">
                <a:solidFill>
                  <a:schemeClr val="tx1"/>
                </a:solidFill>
                <a:effectLst/>
                <a:latin typeface="+mn-lt"/>
                <a:ea typeface="+mn-ea"/>
                <a:cs typeface="+mn-cs"/>
              </a:rPr>
              <a:t>Mt</a:t>
            </a:r>
            <a:r>
              <a:rPr lang="pt-BR" sz="1200" b="0" i="0" u="none" strike="noStrike" kern="1200" baseline="0" dirty="0">
                <a:solidFill>
                  <a:schemeClr val="tx1"/>
                </a:solidFill>
                <a:effectLst/>
                <a:latin typeface="+mn-lt"/>
                <a:ea typeface="+mn-ea"/>
                <a:cs typeface="+mn-cs"/>
              </a:rPr>
              <a:t> 26.36-39 </a:t>
            </a:r>
            <a:r>
              <a:rPr lang="mr-IN" sz="1200" b="0" i="0" u="none" strike="noStrike" kern="1200" baseline="0" dirty="0">
                <a:solidFill>
                  <a:schemeClr val="tx1"/>
                </a:solidFill>
                <a:effectLst/>
                <a:latin typeface="+mn-lt"/>
                <a:ea typeface="+mn-ea"/>
                <a:cs typeface="+mn-cs"/>
              </a:rPr>
              <a:t>–</a:t>
            </a:r>
            <a:r>
              <a:rPr lang="pt-BR" sz="1200" b="0" i="0" u="none" strike="noStrike" kern="1200" baseline="0" dirty="0">
                <a:solidFill>
                  <a:schemeClr val="tx1"/>
                </a:solidFill>
                <a:effectLst/>
                <a:latin typeface="+mn-lt"/>
                <a:ea typeface="+mn-ea"/>
                <a:cs typeface="+mn-cs"/>
              </a:rPr>
              <a:t> ESSA PASSAGEM NOS ENSINA DIFERENTES LIÇÕES PRECIOSAS, TAIS COMO:</a:t>
            </a:r>
          </a:p>
          <a:p>
            <a:pPr marL="171450" indent="-171450" algn="just">
              <a:buFontTx/>
              <a:buChar char="-"/>
            </a:pPr>
            <a:r>
              <a:rPr lang="pt-BR" sz="1200" b="0" i="0" u="none" strike="noStrike" kern="1200" baseline="0" dirty="0">
                <a:solidFill>
                  <a:schemeClr val="tx1"/>
                </a:solidFill>
                <a:effectLst/>
                <a:latin typeface="+mn-lt"/>
                <a:ea typeface="+mn-ea"/>
                <a:cs typeface="+mn-cs"/>
              </a:rPr>
              <a:t>NOSSA ORAÇÃO NÃO DEVE EXISTIR PARA MUDAR A VONTADE DE DEUS, MAS SIM PARA MOLDAR O NOSSO CORAÇÃO A VONTADE DELE. OBSERVE O RELACIONAMENTO ENTRE O PAI E O FILHO;</a:t>
            </a:r>
          </a:p>
          <a:p>
            <a:pPr marL="171450" indent="-171450" algn="just">
              <a:buFontTx/>
              <a:buChar char="-"/>
            </a:pPr>
            <a:r>
              <a:rPr lang="pt-BR" sz="1200" b="0" i="0" u="none" strike="noStrike" kern="1200" baseline="0" dirty="0">
                <a:solidFill>
                  <a:schemeClr val="tx1"/>
                </a:solidFill>
                <a:effectLst/>
                <a:latin typeface="+mn-lt"/>
                <a:ea typeface="+mn-ea"/>
                <a:cs typeface="+mn-cs"/>
              </a:rPr>
              <a:t>A CERTEZA DE QUE DEUS JÁ DECRETOU TODAS AS COISAS NÃO DEVE AFASTAR O NOSSO DESEJO LEGÍTIMO DE APRESENTARMOS A DEUS NOSSA VONTADE, AINDA QUE ELA NÃO ACONTEÇA COMO FOI O QUE ACONTECEU COM CRISTO;</a:t>
            </a:r>
          </a:p>
          <a:p>
            <a:pPr marL="171450" indent="-171450" algn="just">
              <a:buFontTx/>
              <a:buChar char="-"/>
            </a:pPr>
            <a:r>
              <a:rPr lang="pt-BR" sz="1200" b="0" i="0" u="none" strike="noStrike" kern="1200" baseline="0" dirty="0">
                <a:solidFill>
                  <a:schemeClr val="tx1"/>
                </a:solidFill>
                <a:effectLst/>
                <a:latin typeface="+mn-lt"/>
                <a:ea typeface="+mn-ea"/>
                <a:cs typeface="+mn-cs"/>
              </a:rPr>
              <a:t>QUANDO ESTAMOS EM ANGÚSTIA PROFUNDA, PODEMOS ORAR, PORQUE SABEMOS QUE DEUS VAI OUVIR NOSSAS ORAÇÕES E NOS DAR GRAÇA PARA SUPORTAR OS DESAFIOS (Ver também 2 </a:t>
            </a:r>
            <a:r>
              <a:rPr lang="pt-BR" sz="1200" b="0" i="0" u="none" strike="noStrike" kern="1200" baseline="0" dirty="0" err="1">
                <a:solidFill>
                  <a:schemeClr val="tx1"/>
                </a:solidFill>
                <a:effectLst/>
                <a:latin typeface="+mn-lt"/>
                <a:ea typeface="+mn-ea"/>
                <a:cs typeface="+mn-cs"/>
              </a:rPr>
              <a:t>Co</a:t>
            </a:r>
            <a:r>
              <a:rPr lang="pt-BR" sz="1200" b="0" i="0" u="none" strike="noStrike" kern="1200" baseline="0" dirty="0">
                <a:solidFill>
                  <a:schemeClr val="tx1"/>
                </a:solidFill>
                <a:effectLst/>
                <a:latin typeface="+mn-lt"/>
                <a:ea typeface="+mn-ea"/>
                <a:cs typeface="+mn-cs"/>
              </a:rPr>
              <a:t> 12.7-10)</a:t>
            </a:r>
          </a:p>
          <a:p>
            <a:pPr marL="171450" indent="-171450" algn="just">
              <a:buFontTx/>
              <a:buChar char="-"/>
            </a:pPr>
            <a:endParaRPr lang="pt-BR" sz="1200" b="0" i="0" u="none" strike="noStrike" kern="1200" baseline="0" dirty="0">
              <a:solidFill>
                <a:schemeClr val="tx1"/>
              </a:solidFill>
              <a:effectLst/>
              <a:latin typeface="+mn-lt"/>
              <a:ea typeface="+mn-ea"/>
              <a:cs typeface="+mn-cs"/>
            </a:endParaRPr>
          </a:p>
          <a:p>
            <a:pPr marL="0" indent="0" algn="just">
              <a:buFontTx/>
              <a:buNone/>
            </a:pPr>
            <a:r>
              <a:rPr lang="pt-BR" sz="1200" b="1" i="0" u="sng" strike="noStrike" kern="1200" baseline="0" dirty="0">
                <a:solidFill>
                  <a:schemeClr val="tx1"/>
                </a:solidFill>
                <a:effectLst/>
                <a:latin typeface="+mn-lt"/>
                <a:ea typeface="+mn-ea"/>
                <a:cs typeface="+mn-cs"/>
              </a:rPr>
              <a:t>OS DECRETOS DIVINOS NÃO CONFLITAM COM O EXERCÍCIO DA LIBERDADE HUMANA, MAS SIM COM O DESEJO DE QUERER SER “AUTÔNOMO, INDEPENDENTE” DE DEUS!</a:t>
            </a:r>
          </a:p>
        </p:txBody>
      </p:sp>
      <p:sp>
        <p:nvSpPr>
          <p:cNvPr id="4" name="Espaço Reservado para Número de Slide 3"/>
          <p:cNvSpPr>
            <a:spLocks noGrp="1"/>
          </p:cNvSpPr>
          <p:nvPr>
            <p:ph type="sldNum" sz="quarter" idx="10"/>
          </p:nvPr>
        </p:nvSpPr>
        <p:spPr/>
        <p:txBody>
          <a:bodyPr/>
          <a:lstStyle/>
          <a:p>
            <a:fld id="{5B29278A-4433-004F-9089-6DDF2735DBC6}" type="slidenum">
              <a:rPr lang="pt-BR" smtClean="0"/>
              <a:t>3</a:t>
            </a:fld>
            <a:endParaRPr lang="pt-BR"/>
          </a:p>
        </p:txBody>
      </p:sp>
    </p:spTree>
    <p:extLst>
      <p:ext uri="{BB962C8B-B14F-4D97-AF65-F5344CB8AC3E}">
        <p14:creationId xmlns:p14="http://schemas.microsoft.com/office/powerpoint/2010/main" val="36529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Oração não é um recurso que pode convencer Deus a fazer o que o homem quer. Deus não está parado/estático, Ele trabalha. No entanto, circunstâncias desfavoráveis podem ser mudadas através das nossas oração, bem como podem continuar a existir se houver a ausência delas. De uma forma ou de</a:t>
            </a:r>
            <a:r>
              <a:rPr lang="pt-BR" sz="1200" kern="1200" baseline="0" dirty="0">
                <a:solidFill>
                  <a:schemeClr val="tx1"/>
                </a:solidFill>
                <a:effectLst/>
                <a:latin typeface="+mn-lt"/>
                <a:ea typeface="+mn-ea"/>
                <a:cs typeface="+mn-cs"/>
              </a:rPr>
              <a:t> outra, Deus não será surpreendido e Ele estará governando.</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kern="1200" baseline="0" dirty="0">
              <a:solidFill>
                <a:schemeClr val="tx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baseline="0" dirty="0">
                <a:solidFill>
                  <a:schemeClr val="tx1"/>
                </a:solidFill>
                <a:effectLst/>
                <a:latin typeface="+mn-lt"/>
                <a:ea typeface="+mn-ea"/>
                <a:cs typeface="+mn-cs"/>
              </a:rPr>
              <a:t>- ANA ERA ESTÉRIL E ENGRAVIDOU APÓS BUSCAR INCESSANTEMENTE A DEUS EM ORAÇÃO!</a:t>
            </a: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baseline="0" dirty="0">
                <a:solidFill>
                  <a:schemeClr val="tx1"/>
                </a:solidFill>
                <a:effectLst/>
                <a:latin typeface="+mn-lt"/>
                <a:ea typeface="+mn-ea"/>
                <a:cs typeface="+mn-cs"/>
              </a:rPr>
              <a:t>- JOSUÉ OROU E O TEMPO PAROU!</a:t>
            </a: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baseline="0" dirty="0">
                <a:solidFill>
                  <a:schemeClr val="tx1"/>
                </a:solidFill>
                <a:effectLst/>
                <a:latin typeface="+mn-lt"/>
                <a:ea typeface="+mn-ea"/>
                <a:cs typeface="+mn-cs"/>
              </a:rPr>
              <a:t>- SE O POVO DE DEUS ORAR, DEUS IRÁ PERDOAR OS SEUS PECADOS E MUDAR A SUA SORTE! NÃO HÁ PECADO QUE DEUS NÃO POSSA PERDOAR E RESTAURAR A VIDA DO HOMEM!</a:t>
            </a:r>
            <a:endParaRPr lang="pt-BR" dirty="0"/>
          </a:p>
        </p:txBody>
      </p:sp>
      <p:sp>
        <p:nvSpPr>
          <p:cNvPr id="4" name="Espaço Reservado para Número de Slide 3"/>
          <p:cNvSpPr>
            <a:spLocks noGrp="1"/>
          </p:cNvSpPr>
          <p:nvPr>
            <p:ph type="sldNum" sz="quarter" idx="10"/>
          </p:nvPr>
        </p:nvSpPr>
        <p:spPr/>
        <p:txBody>
          <a:bodyPr/>
          <a:lstStyle/>
          <a:p>
            <a:fld id="{5B29278A-4433-004F-9089-6DDF2735DBC6}" type="slidenum">
              <a:rPr lang="pt-BR" smtClean="0"/>
              <a:t>4</a:t>
            </a:fld>
            <a:endParaRPr lang="pt-BR"/>
          </a:p>
        </p:txBody>
      </p:sp>
    </p:spTree>
    <p:extLst>
      <p:ext uri="{BB962C8B-B14F-4D97-AF65-F5344CB8AC3E}">
        <p14:creationId xmlns:p14="http://schemas.microsoft.com/office/powerpoint/2010/main" val="2761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kern="1200" dirty="0">
                <a:solidFill>
                  <a:schemeClr val="tx1"/>
                </a:solidFill>
                <a:effectLst/>
                <a:latin typeface="+mn-lt"/>
                <a:ea typeface="+mn-ea"/>
                <a:cs typeface="+mn-cs"/>
              </a:rPr>
              <a:t>Quando o povo de Deus se põe a orar tendo como base os decretos, um rico conteúdo teológico e prático permeará essas orações. Ao analisar o passado, presente e futuro, o crente pode, à luz da soberania de Deus em determinar cada evento de sua história pessoal, expressar um conteúdo rico de orações ao longo de sua vida. Paulo ilustra essa riqueza da sabedoria de Deus após ensinar a doutrina da predestinação:</a:t>
            </a:r>
          </a:p>
          <a:p>
            <a:endParaRPr lang="pt-BR" dirty="0"/>
          </a:p>
          <a:p>
            <a:r>
              <a:rPr lang="pt-BR" sz="1200" kern="1200" dirty="0" err="1">
                <a:solidFill>
                  <a:schemeClr val="tx1"/>
                </a:solidFill>
                <a:effectLst/>
                <a:latin typeface="+mn-lt"/>
                <a:ea typeface="+mn-ea"/>
                <a:cs typeface="+mn-cs"/>
              </a:rPr>
              <a:t>Rm</a:t>
            </a:r>
            <a:r>
              <a:rPr lang="pt-BR" sz="1200" kern="1200" dirty="0">
                <a:solidFill>
                  <a:schemeClr val="tx1"/>
                </a:solidFill>
                <a:effectLst/>
                <a:latin typeface="+mn-lt"/>
                <a:ea typeface="+mn-ea"/>
                <a:cs typeface="+mn-cs"/>
              </a:rPr>
              <a:t>. 11.33 – “</a:t>
            </a:r>
            <a:r>
              <a:rPr lang="pt-BR" sz="1200" i="1" kern="1200" dirty="0">
                <a:solidFill>
                  <a:schemeClr val="tx1"/>
                </a:solidFill>
                <a:effectLst/>
                <a:latin typeface="+mn-lt"/>
                <a:ea typeface="+mn-ea"/>
                <a:cs typeface="+mn-cs"/>
              </a:rPr>
              <a:t>Ó profundidade da riqueza, tanto da sabedoria como do conhecimento de Deus! Quão insondáveis são os seus juízos, e quão inescrutáveis, os seus caminhos!</a:t>
            </a:r>
            <a:r>
              <a:rPr lang="pt-BR" sz="1200" kern="1200" dirty="0">
                <a:solidFill>
                  <a:schemeClr val="tx1"/>
                </a:solidFill>
                <a:effectLst/>
                <a:latin typeface="+mn-lt"/>
                <a:ea typeface="+mn-ea"/>
                <a:cs typeface="+mn-cs"/>
              </a:rPr>
              <a:t>” </a:t>
            </a:r>
            <a:endParaRPr lang="pt-BR" dirty="0"/>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kern="1200" dirty="0">
              <a:solidFill>
                <a:schemeClr val="tx1"/>
              </a:solidFill>
              <a:effectLst/>
              <a:latin typeface="+mn-lt"/>
              <a:ea typeface="+mn-ea"/>
              <a:cs typeface="+mn-cs"/>
            </a:endParaRPr>
          </a:p>
          <a:p>
            <a:r>
              <a:rPr lang="pt-BR" sz="1200" kern="1200" dirty="0">
                <a:solidFill>
                  <a:schemeClr val="tx1"/>
                </a:solidFill>
                <a:effectLst/>
                <a:latin typeface="+mn-lt"/>
                <a:ea typeface="+mn-ea"/>
                <a:cs typeface="+mn-cs"/>
              </a:rPr>
              <a:t>Em relação ao seu próprio passado e a história universal, o cristão pode orar em intensa gratidão pela beleza da criação, por sua eleição, por sua família, pelo seu País, por inseri-lo em uma igreja local e principalmente pela sabedoria de Deus em determinar, controlar e dirigir cada detalhe da história da humanidade para a sua glória. Os vinte quatro anciãos do livro de Apocalipse [que representam</a:t>
            </a:r>
            <a:r>
              <a:rPr lang="pt-BR" sz="1200" kern="1200" baseline="0" dirty="0">
                <a:solidFill>
                  <a:schemeClr val="tx1"/>
                </a:solidFill>
                <a:effectLst/>
                <a:latin typeface="+mn-lt"/>
                <a:ea typeface="+mn-ea"/>
                <a:cs typeface="+mn-cs"/>
              </a:rPr>
              <a:t> a IGREJA] </a:t>
            </a:r>
            <a:r>
              <a:rPr lang="pt-BR" sz="1200" kern="1200" dirty="0">
                <a:solidFill>
                  <a:schemeClr val="tx1"/>
                </a:solidFill>
                <a:effectLst/>
                <a:latin typeface="+mn-lt"/>
                <a:ea typeface="+mn-ea"/>
                <a:cs typeface="+mn-cs"/>
              </a:rPr>
              <a:t>oram a Deus com gratidão especificamente por seu plano eterno quanto à criação de todas as coisas:</a:t>
            </a:r>
          </a:p>
          <a:p>
            <a:endParaRPr lang="pt-BR" dirty="0"/>
          </a:p>
          <a:p>
            <a:r>
              <a:rPr lang="pt-BR" sz="1200" kern="1200" dirty="0">
                <a:solidFill>
                  <a:schemeClr val="tx1"/>
                </a:solidFill>
                <a:effectLst/>
                <a:latin typeface="+mn-lt"/>
                <a:ea typeface="+mn-ea"/>
                <a:cs typeface="+mn-cs"/>
              </a:rPr>
              <a:t>Ap. 1.11 – “</a:t>
            </a:r>
            <a:r>
              <a:rPr lang="pt-BR" sz="1200" i="1" kern="1200" dirty="0">
                <a:solidFill>
                  <a:schemeClr val="tx1"/>
                </a:solidFill>
                <a:effectLst/>
                <a:latin typeface="+mn-lt"/>
                <a:ea typeface="+mn-ea"/>
                <a:cs typeface="+mn-cs"/>
              </a:rPr>
              <a:t>Tu és digno, Senhor e Deus nosso, de receber a glória, a honra e o poder, porque todas as coisas tu criaste, sim, por causa da tua vontade vieram a existir e foram criadas</a:t>
            </a:r>
            <a:r>
              <a:rPr lang="pt-BR" sz="1200" kern="1200" dirty="0">
                <a:solidFill>
                  <a:schemeClr val="tx1"/>
                </a:solidFill>
                <a:effectLst/>
                <a:latin typeface="+mn-lt"/>
                <a:ea typeface="+mn-ea"/>
                <a:cs typeface="+mn-cs"/>
              </a:rPr>
              <a:t>” </a:t>
            </a:r>
            <a:endParaRPr lang="pt-BR" dirty="0"/>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kern="1200" dirty="0">
              <a:solidFill>
                <a:schemeClr val="tx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Exemplos de orações pelo Presente: Pai Nosso (outras)</a:t>
            </a: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Exemplos de orações pelo Futuro</a:t>
            </a: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Tudo conforme o decreto e soberania de Deus.</a:t>
            </a:r>
          </a:p>
        </p:txBody>
      </p:sp>
      <p:sp>
        <p:nvSpPr>
          <p:cNvPr id="4" name="Espaço Reservado para Número de Slide 3"/>
          <p:cNvSpPr>
            <a:spLocks noGrp="1"/>
          </p:cNvSpPr>
          <p:nvPr>
            <p:ph type="sldNum" sz="quarter" idx="10"/>
          </p:nvPr>
        </p:nvSpPr>
        <p:spPr/>
        <p:txBody>
          <a:bodyPr/>
          <a:lstStyle/>
          <a:p>
            <a:fld id="{5B29278A-4433-004F-9089-6DDF2735DBC6}" type="slidenum">
              <a:rPr lang="pt-BR" smtClean="0"/>
              <a:t>5</a:t>
            </a:fld>
            <a:endParaRPr lang="pt-BR"/>
          </a:p>
        </p:txBody>
      </p:sp>
    </p:spTree>
    <p:extLst>
      <p:ext uri="{BB962C8B-B14F-4D97-AF65-F5344CB8AC3E}">
        <p14:creationId xmlns:p14="http://schemas.microsoft.com/office/powerpoint/2010/main" val="162531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At 4.24-31 - “Tu, </a:t>
            </a:r>
            <a:r>
              <a:rPr lang="pt-BR" sz="1200" b="1" i="1" kern="1200" dirty="0">
                <a:solidFill>
                  <a:schemeClr val="tx1"/>
                </a:solidFill>
                <a:effectLst/>
                <a:latin typeface="+mn-lt"/>
                <a:ea typeface="+mn-ea"/>
                <a:cs typeface="+mn-cs"/>
              </a:rPr>
              <a:t>Soberano</a:t>
            </a:r>
            <a:r>
              <a:rPr lang="pt-BR" sz="1200" kern="1200" dirty="0">
                <a:solidFill>
                  <a:schemeClr val="tx1"/>
                </a:solidFill>
                <a:effectLst/>
                <a:latin typeface="+mn-lt"/>
                <a:ea typeface="+mn-ea"/>
                <a:cs typeface="+mn-cs"/>
              </a:rPr>
              <a:t> Senhor, que fizeste o céu, a terra, o mar e tudo o que neles há. [...] verdadeiramente se ajuntaram nesta cidade contra o teu santo Servo Jesus, ao qual ungiste, Herodes e </a:t>
            </a:r>
            <a:r>
              <a:rPr lang="pt-BR" sz="1200" kern="1200" dirty="0" err="1">
                <a:solidFill>
                  <a:schemeClr val="tx1"/>
                </a:solidFill>
                <a:effectLst/>
                <a:latin typeface="+mn-lt"/>
                <a:ea typeface="+mn-ea"/>
                <a:cs typeface="+mn-cs"/>
              </a:rPr>
              <a:t>Pôncio</a:t>
            </a:r>
            <a:r>
              <a:rPr lang="pt-BR" sz="1200" kern="1200" dirty="0">
                <a:solidFill>
                  <a:schemeClr val="tx1"/>
                </a:solidFill>
                <a:effectLst/>
                <a:latin typeface="+mn-lt"/>
                <a:ea typeface="+mn-ea"/>
                <a:cs typeface="+mn-cs"/>
              </a:rPr>
              <a:t> Pilatos, com gentios e gente de Israel, para </a:t>
            </a:r>
            <a:r>
              <a:rPr lang="pt-BR" sz="1200" b="1" i="1" kern="1200" dirty="0">
                <a:solidFill>
                  <a:schemeClr val="tx1"/>
                </a:solidFill>
                <a:effectLst/>
                <a:latin typeface="+mn-lt"/>
                <a:ea typeface="+mn-ea"/>
                <a:cs typeface="+mn-cs"/>
              </a:rPr>
              <a:t>fazerem tudo o que a tua mão e o teu propósito predeterminaram</a:t>
            </a:r>
            <a:r>
              <a:rPr lang="pt-BR" sz="1200" kern="1200" dirty="0">
                <a:solidFill>
                  <a:schemeClr val="tx1"/>
                </a:solidFill>
                <a:effectLst/>
                <a:latin typeface="+mn-lt"/>
                <a:ea typeface="+mn-ea"/>
                <a:cs typeface="+mn-cs"/>
              </a:rPr>
              <a:t>...</a:t>
            </a:r>
            <a:r>
              <a:rPr lang="pt-BR" sz="1200" kern="1200" baseline="0" dirty="0">
                <a:solidFill>
                  <a:schemeClr val="tx1"/>
                </a:solidFill>
                <a:effectLst/>
                <a:latin typeface="+mn-lt"/>
                <a:ea typeface="+mn-ea"/>
                <a:cs typeface="+mn-cs"/>
              </a:rPr>
              <a:t> </a:t>
            </a:r>
            <a:r>
              <a:rPr lang="pt-BR" sz="1200" kern="1200" dirty="0">
                <a:solidFill>
                  <a:schemeClr val="tx1"/>
                </a:solidFill>
                <a:effectLst/>
                <a:latin typeface="+mn-lt"/>
                <a:ea typeface="+mn-ea"/>
                <a:cs typeface="+mn-cs"/>
              </a:rPr>
              <a:t>Tendo eles orado, tremeu o lugar onde estavam reunidos; todos ficaram cheios do Espírito Santo e, com intrepidez, anunciavam a palavra de Deus.” </a:t>
            </a:r>
            <a:endParaRPr lang="pt-BR" dirty="0"/>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OBSERVE COMO</a:t>
            </a:r>
            <a:r>
              <a:rPr lang="pt-BR" sz="1200" kern="1200" baseline="0" dirty="0">
                <a:solidFill>
                  <a:schemeClr val="tx1"/>
                </a:solidFill>
                <a:effectLst/>
                <a:latin typeface="+mn-lt"/>
                <a:ea typeface="+mn-ea"/>
                <a:cs typeface="+mn-cs"/>
              </a:rPr>
              <a:t> O TEOR DA ORAÇÃO DA IGREJA PRIMITIVA ERA TEOLOGICAMENTE CONSISTENTE E PROFUNDO. É A INTERPRETAÇÃO DA HISTÓRIA DA PERSPECTIVA DA SOBERANIA DE DEUS</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kern="1200" dirty="0">
              <a:solidFill>
                <a:schemeClr val="tx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De forma simples, Decreto é tudo aquilo que Deus determinou para acontecer na história. Nada do que acontece no mundo, em todas as épocas, foge dos decretos divinos. Portanto, a história é o palco dos acontecimentos que foram previamente designados por Deus. Por essa razão, </a:t>
            </a:r>
            <a:r>
              <a:rPr lang="pt-BR" sz="1200" u="sng" kern="1200" dirty="0">
                <a:solidFill>
                  <a:schemeClr val="tx1"/>
                </a:solidFill>
                <a:effectLst/>
                <a:latin typeface="+mn-lt"/>
                <a:ea typeface="+mn-ea"/>
                <a:cs typeface="+mn-cs"/>
              </a:rPr>
              <a:t>quanto mais o povo de Deus se colocar em oração reconhecendo os decretos divinos, mais ele desenvolverá uma compreensão acertada da história da humanidade</a:t>
            </a:r>
            <a:r>
              <a:rPr lang="pt-BR" sz="1200" kern="1200" dirty="0">
                <a:solidFill>
                  <a:schemeClr val="tx1"/>
                </a:solidFill>
                <a:effectLst/>
                <a:latin typeface="+mn-lt"/>
                <a:ea typeface="+mn-ea"/>
                <a:cs typeface="+mn-cs"/>
              </a:rPr>
              <a:t>.</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dirty="0"/>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Pela oração o crente entende que não há ACASOS na história. Tsunamis, Terremotos, Cataclismas, doenças, sofrimento e eventos misteriosos não acontecem por acaso para aqueles que creem nos decretos de Deus. Aqui que é contingência para os homens não é contingência para Deus. Tudo o que acontece, e pode ter aparência de acaso, está determinado no plano eterno do Senhor.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Exemplo, crise na Venezuela, e nossos irmão aqui convertidos e batizados.</a:t>
            </a:r>
            <a:endParaRPr lang="pt-BR" dirty="0"/>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kern="1200" dirty="0">
              <a:solidFill>
                <a:schemeClr val="tx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a:solidFill>
                  <a:schemeClr val="tx1"/>
                </a:solidFill>
                <a:effectLst/>
                <a:latin typeface="+mn-lt"/>
                <a:ea typeface="+mn-ea"/>
                <a:cs typeface="+mn-cs"/>
              </a:rPr>
              <a:t>Deus não é pego de surpresa pela maldade humana, nem observa como telespectador o que acontece na história. Deus tem o controle da história em suas mãos. Deus planejou sabiamente todos os detalhes de tudo o que acontece na história. Não existem acasos na história planejada por Deus:</a:t>
            </a: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kern="1200" dirty="0" err="1">
                <a:solidFill>
                  <a:schemeClr val="tx1"/>
                </a:solidFill>
                <a:effectLst/>
                <a:latin typeface="+mn-lt"/>
                <a:ea typeface="+mn-ea"/>
                <a:cs typeface="+mn-cs"/>
              </a:rPr>
              <a:t>Sl</a:t>
            </a:r>
            <a:r>
              <a:rPr lang="pt-BR" sz="1200" kern="1200" dirty="0">
                <a:solidFill>
                  <a:schemeClr val="tx1"/>
                </a:solidFill>
                <a:effectLst/>
                <a:latin typeface="+mn-lt"/>
                <a:ea typeface="+mn-ea"/>
                <a:cs typeface="+mn-cs"/>
              </a:rPr>
              <a:t>. 115.2-3 – “</a:t>
            </a:r>
            <a:r>
              <a:rPr lang="pt-BR" sz="1200" i="1" kern="1200" dirty="0">
                <a:solidFill>
                  <a:schemeClr val="tx1"/>
                </a:solidFill>
                <a:effectLst/>
                <a:latin typeface="+mn-lt"/>
                <a:ea typeface="+mn-ea"/>
                <a:cs typeface="+mn-cs"/>
              </a:rPr>
              <a:t>Por que diriam as nações: Onde está o Deus deles? No céu está o nosso Deus e tudo faz como lhe agrada</a:t>
            </a:r>
            <a:r>
              <a:rPr lang="pt-BR" sz="1200" kern="1200" dirty="0">
                <a:solidFill>
                  <a:schemeClr val="tx1"/>
                </a:solidFill>
                <a:effectLst/>
                <a:latin typeface="+mn-lt"/>
                <a:ea typeface="+mn-ea"/>
                <a:cs typeface="+mn-cs"/>
              </a:rPr>
              <a:t>.” </a:t>
            </a:r>
            <a:endParaRPr lang="pt-BR" dirty="0"/>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kern="1200" dirty="0">
              <a:solidFill>
                <a:schemeClr val="tx1"/>
              </a:solidFill>
              <a:effectLst/>
              <a:latin typeface="+mn-lt"/>
              <a:ea typeface="+mn-ea"/>
              <a:cs typeface="+mn-cs"/>
            </a:endParaRPr>
          </a:p>
        </p:txBody>
      </p:sp>
      <p:sp>
        <p:nvSpPr>
          <p:cNvPr id="4" name="Espaço Reservado para Número de Slide 3"/>
          <p:cNvSpPr>
            <a:spLocks noGrp="1"/>
          </p:cNvSpPr>
          <p:nvPr>
            <p:ph type="sldNum" sz="quarter" idx="10"/>
          </p:nvPr>
        </p:nvSpPr>
        <p:spPr/>
        <p:txBody>
          <a:bodyPr/>
          <a:lstStyle/>
          <a:p>
            <a:fld id="{5B29278A-4433-004F-9089-6DDF2735DBC6}" type="slidenum">
              <a:rPr lang="pt-BR" smtClean="0"/>
              <a:t>6</a:t>
            </a:fld>
            <a:endParaRPr lang="pt-BR"/>
          </a:p>
        </p:txBody>
      </p:sp>
    </p:spTree>
    <p:extLst>
      <p:ext uri="{BB962C8B-B14F-4D97-AF65-F5344CB8AC3E}">
        <p14:creationId xmlns:p14="http://schemas.microsoft.com/office/powerpoint/2010/main" val="1447221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baseline="0" dirty="0"/>
              <a:t>É PORQUE SABEMOS QUE DEUS TEM PLANOS PARA AS NOSSAS VIDA E NÃO OS CONHECEMOS QUE DEVEMOS BUSCAR EM ORAÇÃO A DEUS PARA SUBMETER A NOSSA VONTADE AOS SEUS DECRETOS PRA NÓS!</a:t>
            </a:r>
          </a:p>
        </p:txBody>
      </p:sp>
      <p:sp>
        <p:nvSpPr>
          <p:cNvPr id="4" name="Espaço Reservado para Número de Slide 3"/>
          <p:cNvSpPr>
            <a:spLocks noGrp="1"/>
          </p:cNvSpPr>
          <p:nvPr>
            <p:ph type="sldNum" sz="quarter" idx="5"/>
          </p:nvPr>
        </p:nvSpPr>
        <p:spPr/>
        <p:txBody>
          <a:bodyPr/>
          <a:lstStyle/>
          <a:p>
            <a:fld id="{5B29278A-4433-004F-9089-6DDF2735DBC6}" type="slidenum">
              <a:rPr lang="pt-BR" smtClean="0"/>
              <a:t>7</a:t>
            </a:fld>
            <a:endParaRPr lang="pt-BR"/>
          </a:p>
        </p:txBody>
      </p:sp>
    </p:spTree>
    <p:extLst>
      <p:ext uri="{BB962C8B-B14F-4D97-AF65-F5344CB8AC3E}">
        <p14:creationId xmlns:p14="http://schemas.microsoft.com/office/powerpoint/2010/main" val="305420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estilo do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AFC42B4F-AFE6-5841-9252-A330C7B5D4F8}" type="datetimeFigureOut">
              <a:rPr lang="pt-BR" smtClean="0"/>
              <a:t>05/07/2019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1576170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FC42B4F-AFE6-5841-9252-A330C7B5D4F8}" type="datetimeFigureOut">
              <a:rPr lang="pt-BR" smtClean="0"/>
              <a:t>05/07/2019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173742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estilo do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FC42B4F-AFE6-5841-9252-A330C7B5D4F8}" type="datetimeFigureOut">
              <a:rPr lang="pt-BR" smtClean="0"/>
              <a:t>05/07/2019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1662022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estilo do título mestre</a:t>
            </a:r>
          </a:p>
        </p:txBody>
      </p:sp>
      <p:sp>
        <p:nvSpPr>
          <p:cNvPr id="3" name="Espaço Reservado para Conteúdo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FC42B4F-AFE6-5841-9252-A330C7B5D4F8}" type="datetimeFigureOut">
              <a:rPr lang="pt-BR" smtClean="0"/>
              <a:t>05/07/2019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1490505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estilo do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p:cNvSpPr>
            <a:spLocks noGrp="1"/>
          </p:cNvSpPr>
          <p:nvPr>
            <p:ph type="dt" sz="half" idx="10"/>
          </p:nvPr>
        </p:nvSpPr>
        <p:spPr/>
        <p:txBody>
          <a:bodyPr/>
          <a:lstStyle/>
          <a:p>
            <a:fld id="{AFC42B4F-AFE6-5841-9252-A330C7B5D4F8}" type="datetimeFigureOut">
              <a:rPr lang="pt-BR" smtClean="0"/>
              <a:t>05/07/2019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525750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estilo do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AFC42B4F-AFE6-5841-9252-A330C7B5D4F8}" type="datetimeFigureOut">
              <a:rPr lang="pt-BR" smtClean="0"/>
              <a:t>05/07/2019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1546139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estilo do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AFC42B4F-AFE6-5841-9252-A330C7B5D4F8}" type="datetimeFigureOut">
              <a:rPr lang="pt-BR" smtClean="0"/>
              <a:t>05/07/2019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142137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estilo do título mestre</a:t>
            </a:r>
          </a:p>
        </p:txBody>
      </p:sp>
      <p:sp>
        <p:nvSpPr>
          <p:cNvPr id="3" name="Espaço Reservado para Data 2"/>
          <p:cNvSpPr>
            <a:spLocks noGrp="1"/>
          </p:cNvSpPr>
          <p:nvPr>
            <p:ph type="dt" sz="half" idx="10"/>
          </p:nvPr>
        </p:nvSpPr>
        <p:spPr/>
        <p:txBody>
          <a:bodyPr/>
          <a:lstStyle/>
          <a:p>
            <a:fld id="{AFC42B4F-AFE6-5841-9252-A330C7B5D4F8}" type="datetimeFigureOut">
              <a:rPr lang="pt-BR" smtClean="0"/>
              <a:t>05/07/2019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39588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FC42B4F-AFE6-5841-9252-A330C7B5D4F8}" type="datetimeFigureOut">
              <a:rPr lang="pt-BR" smtClean="0"/>
              <a:t>05/07/2019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784605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estilo do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p:cNvSpPr>
            <a:spLocks noGrp="1"/>
          </p:cNvSpPr>
          <p:nvPr>
            <p:ph type="dt" sz="half" idx="10"/>
          </p:nvPr>
        </p:nvSpPr>
        <p:spPr/>
        <p:txBody>
          <a:bodyPr/>
          <a:lstStyle/>
          <a:p>
            <a:fld id="{AFC42B4F-AFE6-5841-9252-A330C7B5D4F8}" type="datetimeFigureOut">
              <a:rPr lang="pt-BR" smtClean="0"/>
              <a:t>05/07/2019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1311919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estilo do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p:cNvSpPr>
            <a:spLocks noGrp="1"/>
          </p:cNvSpPr>
          <p:nvPr>
            <p:ph type="dt" sz="half" idx="10"/>
          </p:nvPr>
        </p:nvSpPr>
        <p:spPr/>
        <p:txBody>
          <a:bodyPr/>
          <a:lstStyle/>
          <a:p>
            <a:fld id="{AFC42B4F-AFE6-5841-9252-A330C7B5D4F8}" type="datetimeFigureOut">
              <a:rPr lang="pt-BR" smtClean="0"/>
              <a:t>05/07/2019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57FC666-AB76-8D48-9F2A-EC1FCCDF3EBC}" type="slidenum">
              <a:rPr lang="pt-BR" smtClean="0"/>
              <a:t>‹nº›</a:t>
            </a:fld>
            <a:endParaRPr lang="pt-BR"/>
          </a:p>
        </p:txBody>
      </p:sp>
    </p:spTree>
    <p:extLst>
      <p:ext uri="{BB962C8B-B14F-4D97-AF65-F5344CB8AC3E}">
        <p14:creationId xmlns:p14="http://schemas.microsoft.com/office/powerpoint/2010/main" val="1221777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estilo do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42B4F-AFE6-5841-9252-A330C7B5D4F8}" type="datetimeFigureOut">
              <a:rPr lang="pt-BR" smtClean="0"/>
              <a:t>05/07/2019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FC666-AB76-8D48-9F2A-EC1FCCDF3EBC}" type="slidenum">
              <a:rPr lang="pt-BR" smtClean="0"/>
              <a:t>‹nº›</a:t>
            </a:fld>
            <a:endParaRPr lang="pt-BR"/>
          </a:p>
        </p:txBody>
      </p:sp>
    </p:spTree>
    <p:extLst>
      <p:ext uri="{BB962C8B-B14F-4D97-AF65-F5344CB8AC3E}">
        <p14:creationId xmlns:p14="http://schemas.microsoft.com/office/powerpoint/2010/main" val="938587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3615F913-A26C-44D5-8867-7CB019DBF344}"/>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285671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CaixaDeTexto 1"/>
          <p:cNvSpPr txBox="1"/>
          <p:nvPr/>
        </p:nvSpPr>
        <p:spPr>
          <a:xfrm>
            <a:off x="0" y="391120"/>
            <a:ext cx="12192000" cy="92333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pt-BR" sz="5400" b="1" dirty="0">
                <a:solidFill>
                  <a:schemeClr val="bg1"/>
                </a:solidFill>
                <a:effectLst>
                  <a:innerShdw blurRad="63500" dist="50800" dir="13500000">
                    <a:prstClr val="black">
                      <a:alpha val="50000"/>
                    </a:prstClr>
                  </a:innerShdw>
                </a:effectLst>
                <a:latin typeface="Marker Felt" panose="00000400000000000000" pitchFamily="2" charset="0"/>
              </a:rPr>
              <a:t>A COSMOVISÃO CRISTÃ E A ORAÇÃO</a:t>
            </a:r>
          </a:p>
        </p:txBody>
      </p:sp>
      <p:sp>
        <p:nvSpPr>
          <p:cNvPr id="6" name="CaixaDeTexto 5"/>
          <p:cNvSpPr txBox="1"/>
          <p:nvPr/>
        </p:nvSpPr>
        <p:spPr>
          <a:xfrm>
            <a:off x="1745673" y="2459504"/>
            <a:ext cx="8700654" cy="1938992"/>
          </a:xfrm>
          <a:prstGeom prst="rect">
            <a:avLst/>
          </a:prstGeom>
          <a:solidFill>
            <a:schemeClr val="accent3">
              <a:alpha val="8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pt-BR" sz="4000" b="1" u="sng" dirty="0">
                <a:solidFill>
                  <a:schemeClr val="tx1"/>
                </a:solidFill>
                <a:latin typeface="Bahnschrift SemiBold SemiConden" panose="020B0502040204020203" pitchFamily="34" charset="0"/>
              </a:rPr>
              <a:t>DILEMA ÉTICO</a:t>
            </a:r>
            <a:r>
              <a:rPr lang="pt-BR" sz="4000" dirty="0">
                <a:solidFill>
                  <a:schemeClr val="tx1"/>
                </a:solidFill>
                <a:latin typeface="Bahnschrift SemiBold SemiConden" panose="020B0502040204020203" pitchFamily="34" charset="0"/>
              </a:rPr>
              <a:t>: SE DEUS JÁ SABE DE TODAS AS COISAS, ENTÃO POR QUE DEVEMOS ORAR?!</a:t>
            </a:r>
          </a:p>
        </p:txBody>
      </p:sp>
    </p:spTree>
    <p:extLst>
      <p:ext uri="{BB962C8B-B14F-4D97-AF65-F5344CB8AC3E}">
        <p14:creationId xmlns:p14="http://schemas.microsoft.com/office/powerpoint/2010/main" val="120905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aixaDeTexto 2"/>
          <p:cNvSpPr txBox="1"/>
          <p:nvPr/>
        </p:nvSpPr>
        <p:spPr>
          <a:xfrm>
            <a:off x="0" y="378656"/>
            <a:ext cx="12192000" cy="769441"/>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pt-BR" sz="4400" b="1" dirty="0">
                <a:solidFill>
                  <a:schemeClr val="bg1"/>
                </a:solidFill>
                <a:effectLst>
                  <a:innerShdw blurRad="63500" dist="50800" dir="13500000">
                    <a:prstClr val="black">
                      <a:alpha val="50000"/>
                    </a:prstClr>
                  </a:innerShdw>
                </a:effectLst>
                <a:latin typeface="Marker Felt" panose="00000400000000000000" pitchFamily="2" charset="0"/>
              </a:rPr>
              <a:t>A COSMOVISÃO CRISTÃ DA SOBERANIA DE DEUS</a:t>
            </a:r>
          </a:p>
        </p:txBody>
      </p:sp>
      <p:sp>
        <p:nvSpPr>
          <p:cNvPr id="4" name="CaixaDeTexto 3"/>
          <p:cNvSpPr txBox="1"/>
          <p:nvPr/>
        </p:nvSpPr>
        <p:spPr>
          <a:xfrm>
            <a:off x="4255260" y="3770911"/>
            <a:ext cx="3817177" cy="1938992"/>
          </a:xfrm>
          <a:prstGeom prst="rect">
            <a:avLst/>
          </a:prstGeom>
        </p:spPr>
        <p:style>
          <a:lnRef idx="3">
            <a:schemeClr val="lt1"/>
          </a:lnRef>
          <a:fillRef idx="1001">
            <a:schemeClr val="dk2"/>
          </a:fillRef>
          <a:effectRef idx="1">
            <a:schemeClr val="accent1"/>
          </a:effectRef>
          <a:fontRef idx="minor">
            <a:schemeClr val="lt1"/>
          </a:fontRef>
        </p:style>
        <p:txBody>
          <a:bodyPr wrap="square" rtlCol="0">
            <a:spAutoFit/>
          </a:bodyPr>
          <a:lstStyle/>
          <a:p>
            <a:pPr algn="ctr"/>
            <a:r>
              <a:rPr lang="pt-BR" sz="4000" dirty="0">
                <a:solidFill>
                  <a:schemeClr val="bg1"/>
                </a:solidFill>
                <a:latin typeface="Bahnschrift SemiCondensed" panose="020B0502040204020203" pitchFamily="34" charset="0"/>
              </a:rPr>
              <a:t>Jr 29.12-14</a:t>
            </a:r>
          </a:p>
          <a:p>
            <a:pPr algn="ctr"/>
            <a:r>
              <a:rPr lang="pt-BR" sz="4000" dirty="0">
                <a:solidFill>
                  <a:schemeClr val="bg1"/>
                </a:solidFill>
                <a:latin typeface="Bahnschrift SemiCondensed" panose="020B0502040204020203" pitchFamily="34" charset="0"/>
              </a:rPr>
              <a:t>1 </a:t>
            </a:r>
            <a:r>
              <a:rPr lang="pt-BR" sz="4000" dirty="0" err="1">
                <a:solidFill>
                  <a:schemeClr val="bg1"/>
                </a:solidFill>
                <a:latin typeface="Bahnschrift SemiCondensed" panose="020B0502040204020203" pitchFamily="34" charset="0"/>
              </a:rPr>
              <a:t>Ts</a:t>
            </a:r>
            <a:r>
              <a:rPr lang="pt-BR" sz="4000" dirty="0">
                <a:solidFill>
                  <a:schemeClr val="bg1"/>
                </a:solidFill>
                <a:latin typeface="Bahnschrift SemiCondensed" panose="020B0502040204020203" pitchFamily="34" charset="0"/>
              </a:rPr>
              <a:t> 5.17</a:t>
            </a:r>
          </a:p>
          <a:p>
            <a:pPr algn="ctr"/>
            <a:r>
              <a:rPr lang="pt-BR" sz="4000" dirty="0" err="1">
                <a:solidFill>
                  <a:schemeClr val="bg1"/>
                </a:solidFill>
                <a:latin typeface="Bahnschrift SemiCondensed" panose="020B0502040204020203" pitchFamily="34" charset="0"/>
              </a:rPr>
              <a:t>Mt</a:t>
            </a:r>
            <a:r>
              <a:rPr lang="pt-BR" sz="4000" dirty="0">
                <a:solidFill>
                  <a:schemeClr val="bg1"/>
                </a:solidFill>
                <a:latin typeface="Bahnschrift SemiCondensed" panose="020B0502040204020203" pitchFamily="34" charset="0"/>
              </a:rPr>
              <a:t> 26.36-39</a:t>
            </a:r>
          </a:p>
        </p:txBody>
      </p:sp>
      <p:sp>
        <p:nvSpPr>
          <p:cNvPr id="7" name="CaixaDeTexto 6">
            <a:extLst>
              <a:ext uri="{FF2B5EF4-FFF2-40B4-BE49-F238E27FC236}">
                <a16:creationId xmlns:a16="http://schemas.microsoft.com/office/drawing/2014/main" id="{A4773358-80C5-48BB-BFDC-12C448BE2DD9}"/>
              </a:ext>
            </a:extLst>
          </p:cNvPr>
          <p:cNvSpPr txBox="1"/>
          <p:nvPr/>
        </p:nvSpPr>
        <p:spPr>
          <a:xfrm>
            <a:off x="991892" y="1417359"/>
            <a:ext cx="10693830"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4000" b="1" dirty="0">
                <a:solidFill>
                  <a:schemeClr val="tx1"/>
                </a:solidFill>
                <a:latin typeface="Leelawadee UI" panose="020B0502040204020203" pitchFamily="34" charset="-34"/>
                <a:cs typeface="Leelawadee UI" panose="020B0502040204020203" pitchFamily="34" charset="-34"/>
              </a:rPr>
              <a:t>NÃO EXISTE CONFLITO ENTRE A SOBERANIA DE DEUS E A RESPONSABILIDADE HUMANA</a:t>
            </a:r>
          </a:p>
        </p:txBody>
      </p:sp>
    </p:spTree>
    <p:extLst>
      <p:ext uri="{BB962C8B-B14F-4D97-AF65-F5344CB8AC3E}">
        <p14:creationId xmlns:p14="http://schemas.microsoft.com/office/powerpoint/2010/main" val="173823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aixaDeTexto 2"/>
          <p:cNvSpPr txBox="1"/>
          <p:nvPr/>
        </p:nvSpPr>
        <p:spPr>
          <a:xfrm>
            <a:off x="0" y="378656"/>
            <a:ext cx="12192000" cy="769441"/>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pt-BR" sz="4400" b="1" dirty="0">
                <a:solidFill>
                  <a:schemeClr val="bg1"/>
                </a:solidFill>
                <a:effectLst>
                  <a:innerShdw blurRad="63500" dist="50800" dir="13500000">
                    <a:prstClr val="black">
                      <a:alpha val="50000"/>
                    </a:prstClr>
                  </a:innerShdw>
                </a:effectLst>
                <a:latin typeface="Marker Felt" panose="00000400000000000000" pitchFamily="2" charset="0"/>
              </a:rPr>
              <a:t>A COSMOVISÃO CRISTÃ DA SOBERANIA DE DEUS</a:t>
            </a:r>
          </a:p>
        </p:txBody>
      </p:sp>
      <p:sp>
        <p:nvSpPr>
          <p:cNvPr id="4" name="CaixaDeTexto 3"/>
          <p:cNvSpPr txBox="1"/>
          <p:nvPr/>
        </p:nvSpPr>
        <p:spPr>
          <a:xfrm>
            <a:off x="4255260" y="3770911"/>
            <a:ext cx="3817177" cy="1938992"/>
          </a:xfrm>
          <a:prstGeom prst="rect">
            <a:avLst/>
          </a:prstGeom>
        </p:spPr>
        <p:style>
          <a:lnRef idx="3">
            <a:schemeClr val="lt1"/>
          </a:lnRef>
          <a:fillRef idx="1001">
            <a:schemeClr val="dk2"/>
          </a:fillRef>
          <a:effectRef idx="1">
            <a:schemeClr val="accent1"/>
          </a:effectRef>
          <a:fontRef idx="minor">
            <a:schemeClr val="lt1"/>
          </a:fontRef>
        </p:style>
        <p:txBody>
          <a:bodyPr wrap="square" rtlCol="0">
            <a:spAutoFit/>
          </a:bodyPr>
          <a:lstStyle/>
          <a:p>
            <a:pPr algn="ctr"/>
            <a:r>
              <a:rPr lang="pt-BR" sz="4000" dirty="0">
                <a:solidFill>
                  <a:schemeClr val="bg1"/>
                </a:solidFill>
                <a:latin typeface="Bahnschrift SemiCondensed" panose="020B0502040204020203" pitchFamily="34" charset="0"/>
              </a:rPr>
              <a:t>1 </a:t>
            </a:r>
            <a:r>
              <a:rPr lang="pt-BR" sz="4000" dirty="0" err="1">
                <a:solidFill>
                  <a:schemeClr val="bg1"/>
                </a:solidFill>
                <a:latin typeface="Bahnschrift SemiCondensed" panose="020B0502040204020203" pitchFamily="34" charset="0"/>
              </a:rPr>
              <a:t>Sm</a:t>
            </a:r>
            <a:r>
              <a:rPr lang="pt-BR" sz="4000" dirty="0">
                <a:solidFill>
                  <a:schemeClr val="bg1"/>
                </a:solidFill>
                <a:latin typeface="Bahnschrift SemiCondensed" panose="020B0502040204020203" pitchFamily="34" charset="0"/>
              </a:rPr>
              <a:t> 1.10, 12, 20</a:t>
            </a:r>
          </a:p>
          <a:p>
            <a:pPr algn="ctr"/>
            <a:r>
              <a:rPr lang="pt-BR" sz="4000" dirty="0" err="1">
                <a:solidFill>
                  <a:schemeClr val="bg1"/>
                </a:solidFill>
                <a:latin typeface="Bahnschrift SemiCondensed" panose="020B0502040204020203" pitchFamily="34" charset="0"/>
              </a:rPr>
              <a:t>Js</a:t>
            </a:r>
            <a:r>
              <a:rPr lang="pt-BR" sz="4000" dirty="0">
                <a:solidFill>
                  <a:schemeClr val="bg1"/>
                </a:solidFill>
                <a:latin typeface="Bahnschrift SemiCondensed" panose="020B0502040204020203" pitchFamily="34" charset="0"/>
              </a:rPr>
              <a:t> 10.12-14</a:t>
            </a:r>
          </a:p>
          <a:p>
            <a:pPr algn="ctr"/>
            <a:r>
              <a:rPr lang="pt-BR" sz="4000" dirty="0">
                <a:solidFill>
                  <a:schemeClr val="bg1"/>
                </a:solidFill>
                <a:latin typeface="Bahnschrift SemiCondensed" panose="020B0502040204020203" pitchFamily="34" charset="0"/>
              </a:rPr>
              <a:t>2 Cr 7.14-16</a:t>
            </a:r>
          </a:p>
        </p:txBody>
      </p:sp>
      <p:sp>
        <p:nvSpPr>
          <p:cNvPr id="7" name="CaixaDeTexto 6">
            <a:extLst>
              <a:ext uri="{FF2B5EF4-FFF2-40B4-BE49-F238E27FC236}">
                <a16:creationId xmlns:a16="http://schemas.microsoft.com/office/drawing/2014/main" id="{A4773358-80C5-48BB-BFDC-12C448BE2DD9}"/>
              </a:ext>
            </a:extLst>
          </p:cNvPr>
          <p:cNvSpPr txBox="1"/>
          <p:nvPr/>
        </p:nvSpPr>
        <p:spPr>
          <a:xfrm>
            <a:off x="640524" y="1432858"/>
            <a:ext cx="11046651"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4000" b="1" dirty="0">
                <a:solidFill>
                  <a:schemeClr val="tx1"/>
                </a:solidFill>
                <a:latin typeface="Leelawadee UI" panose="020B0502040204020203" pitchFamily="34" charset="-34"/>
                <a:cs typeface="Leelawadee UI" panose="020B0502040204020203" pitchFamily="34" charset="-34"/>
              </a:rPr>
              <a:t>A ORAÇÃO DOS CRENTES FAZ PARTE DOS PROPÓSITOS DE DEUS PARA OPERAR A TRANSFORMAÇÃO DA REALIDADE</a:t>
            </a:r>
          </a:p>
        </p:txBody>
      </p:sp>
    </p:spTree>
    <p:extLst>
      <p:ext uri="{BB962C8B-B14F-4D97-AF65-F5344CB8AC3E}">
        <p14:creationId xmlns:p14="http://schemas.microsoft.com/office/powerpoint/2010/main" val="879975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aixaDeTexto 3"/>
          <p:cNvSpPr txBox="1"/>
          <p:nvPr/>
        </p:nvSpPr>
        <p:spPr>
          <a:xfrm>
            <a:off x="3344525" y="3429000"/>
            <a:ext cx="5502949" cy="1323439"/>
          </a:xfrm>
          <a:prstGeom prst="rect">
            <a:avLst/>
          </a:prstGeom>
        </p:spPr>
        <p:style>
          <a:lnRef idx="3">
            <a:schemeClr val="lt1"/>
          </a:lnRef>
          <a:fillRef idx="1001">
            <a:schemeClr val="dk2"/>
          </a:fillRef>
          <a:effectRef idx="1">
            <a:schemeClr val="accent1"/>
          </a:effectRef>
          <a:fontRef idx="minor">
            <a:schemeClr val="lt1"/>
          </a:fontRef>
        </p:style>
        <p:txBody>
          <a:bodyPr wrap="square" rtlCol="0">
            <a:spAutoFit/>
          </a:bodyPr>
          <a:lstStyle/>
          <a:p>
            <a:pPr algn="ctr"/>
            <a:r>
              <a:rPr lang="pt-BR" sz="4000" dirty="0" err="1">
                <a:solidFill>
                  <a:schemeClr val="bg1"/>
                </a:solidFill>
                <a:latin typeface="Bahnschrift SemiCondensed" panose="020B0502040204020203" pitchFamily="34" charset="0"/>
              </a:rPr>
              <a:t>Rm</a:t>
            </a:r>
            <a:r>
              <a:rPr lang="pt-BR" sz="4000" dirty="0">
                <a:solidFill>
                  <a:schemeClr val="bg1"/>
                </a:solidFill>
                <a:latin typeface="Bahnschrift SemiCondensed" panose="020B0502040204020203" pitchFamily="34" charset="0"/>
              </a:rPr>
              <a:t> 11.33</a:t>
            </a:r>
          </a:p>
          <a:p>
            <a:pPr algn="ctr"/>
            <a:r>
              <a:rPr lang="pt-BR" sz="4000" dirty="0" err="1">
                <a:solidFill>
                  <a:schemeClr val="bg1"/>
                </a:solidFill>
                <a:latin typeface="Bahnschrift SemiCondensed" panose="020B0502040204020203" pitchFamily="34" charset="0"/>
              </a:rPr>
              <a:t>Ap</a:t>
            </a:r>
            <a:r>
              <a:rPr lang="pt-BR" sz="4000" dirty="0">
                <a:solidFill>
                  <a:schemeClr val="bg1"/>
                </a:solidFill>
                <a:latin typeface="Bahnschrift SemiCondensed" panose="020B0502040204020203" pitchFamily="34" charset="0"/>
              </a:rPr>
              <a:t> 4.11</a:t>
            </a:r>
          </a:p>
        </p:txBody>
      </p:sp>
      <p:sp>
        <p:nvSpPr>
          <p:cNvPr id="7" name="CaixaDeTexto 6">
            <a:extLst>
              <a:ext uri="{FF2B5EF4-FFF2-40B4-BE49-F238E27FC236}">
                <a16:creationId xmlns:a16="http://schemas.microsoft.com/office/drawing/2014/main" id="{A4773358-80C5-48BB-BFDC-12C448BE2DD9}"/>
              </a:ext>
            </a:extLst>
          </p:cNvPr>
          <p:cNvSpPr txBox="1"/>
          <p:nvPr/>
        </p:nvSpPr>
        <p:spPr>
          <a:xfrm>
            <a:off x="910045" y="1526753"/>
            <a:ext cx="10371910"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4000" b="1" dirty="0">
                <a:solidFill>
                  <a:schemeClr val="tx1"/>
                </a:solidFill>
                <a:latin typeface="Leelawadee UI" panose="020B0502040204020203" pitchFamily="34" charset="-34"/>
                <a:cs typeface="Leelawadee UI" panose="020B0502040204020203" pitchFamily="34" charset="-34"/>
              </a:rPr>
              <a:t>O DECRETO DE DEUS ENRIQUECE O CONTEÚDO DAS NOSSAS ORAÇÕES</a:t>
            </a:r>
          </a:p>
        </p:txBody>
      </p:sp>
      <p:sp>
        <p:nvSpPr>
          <p:cNvPr id="6" name="CaixaDeTexto 5"/>
          <p:cNvSpPr txBox="1"/>
          <p:nvPr/>
        </p:nvSpPr>
        <p:spPr>
          <a:xfrm>
            <a:off x="0" y="378656"/>
            <a:ext cx="12192000" cy="769441"/>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pt-BR" sz="4400" b="1" dirty="0">
                <a:solidFill>
                  <a:schemeClr val="bg1"/>
                </a:solidFill>
                <a:effectLst>
                  <a:innerShdw blurRad="63500" dist="50800" dir="13500000">
                    <a:prstClr val="black">
                      <a:alpha val="50000"/>
                    </a:prstClr>
                  </a:innerShdw>
                </a:effectLst>
                <a:latin typeface="Marker Felt" panose="00000400000000000000" pitchFamily="2" charset="0"/>
              </a:rPr>
              <a:t>A COSMOVISÃO CRISTÃ DA SOBERANIA DE DEUS</a:t>
            </a:r>
          </a:p>
        </p:txBody>
      </p:sp>
    </p:spTree>
    <p:extLst>
      <p:ext uri="{BB962C8B-B14F-4D97-AF65-F5344CB8AC3E}">
        <p14:creationId xmlns:p14="http://schemas.microsoft.com/office/powerpoint/2010/main" val="83931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aixaDeTexto 3"/>
          <p:cNvSpPr txBox="1"/>
          <p:nvPr/>
        </p:nvSpPr>
        <p:spPr>
          <a:xfrm>
            <a:off x="3344525" y="4230898"/>
            <a:ext cx="5502949" cy="1323439"/>
          </a:xfrm>
          <a:prstGeom prst="rect">
            <a:avLst/>
          </a:prstGeom>
        </p:spPr>
        <p:style>
          <a:lnRef idx="3">
            <a:schemeClr val="lt1"/>
          </a:lnRef>
          <a:fillRef idx="1001">
            <a:schemeClr val="dk2"/>
          </a:fillRef>
          <a:effectRef idx="1">
            <a:schemeClr val="accent1"/>
          </a:effectRef>
          <a:fontRef idx="minor">
            <a:schemeClr val="lt1"/>
          </a:fontRef>
        </p:style>
        <p:txBody>
          <a:bodyPr wrap="square" rtlCol="0">
            <a:spAutoFit/>
          </a:bodyPr>
          <a:lstStyle/>
          <a:p>
            <a:pPr algn="ctr"/>
            <a:r>
              <a:rPr lang="pt-BR" sz="4000" dirty="0">
                <a:solidFill>
                  <a:schemeClr val="bg1"/>
                </a:solidFill>
                <a:latin typeface="Bahnschrift SemiCondensed" panose="020B0502040204020203" pitchFamily="34" charset="0"/>
              </a:rPr>
              <a:t>At 4.24-31</a:t>
            </a:r>
          </a:p>
          <a:p>
            <a:pPr algn="ctr"/>
            <a:r>
              <a:rPr lang="pt-BR" sz="4000" dirty="0" err="1">
                <a:solidFill>
                  <a:schemeClr val="bg1"/>
                </a:solidFill>
                <a:latin typeface="Bahnschrift SemiCondensed" panose="020B0502040204020203" pitchFamily="34" charset="0"/>
              </a:rPr>
              <a:t>Sl</a:t>
            </a:r>
            <a:r>
              <a:rPr lang="pt-BR" sz="4000" dirty="0">
                <a:solidFill>
                  <a:schemeClr val="bg1"/>
                </a:solidFill>
                <a:latin typeface="Bahnschrift SemiCondensed" panose="020B0502040204020203" pitchFamily="34" charset="0"/>
              </a:rPr>
              <a:t> 115.2-3</a:t>
            </a:r>
          </a:p>
        </p:txBody>
      </p:sp>
      <p:sp>
        <p:nvSpPr>
          <p:cNvPr id="7" name="CaixaDeTexto 6">
            <a:extLst>
              <a:ext uri="{FF2B5EF4-FFF2-40B4-BE49-F238E27FC236}">
                <a16:creationId xmlns:a16="http://schemas.microsoft.com/office/drawing/2014/main" id="{A4773358-80C5-48BB-BFDC-12C448BE2DD9}"/>
              </a:ext>
            </a:extLst>
          </p:cNvPr>
          <p:cNvSpPr txBox="1"/>
          <p:nvPr/>
        </p:nvSpPr>
        <p:spPr>
          <a:xfrm>
            <a:off x="910045" y="1526753"/>
            <a:ext cx="10371910"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4000" b="1" dirty="0">
                <a:solidFill>
                  <a:schemeClr val="tx1"/>
                </a:solidFill>
                <a:latin typeface="Leelawadee UI" panose="020B0502040204020203" pitchFamily="34" charset="-34"/>
                <a:cs typeface="Leelawadee UI" panose="020B0502040204020203" pitchFamily="34" charset="-34"/>
              </a:rPr>
              <a:t>O DECRETO DE DEUS ENSINA AQUELE QUE ORA A ENTENDER CORRETAMENTE A HISTÓRIA</a:t>
            </a:r>
          </a:p>
        </p:txBody>
      </p:sp>
      <p:sp>
        <p:nvSpPr>
          <p:cNvPr id="6" name="CaixaDeTexto 5"/>
          <p:cNvSpPr txBox="1"/>
          <p:nvPr/>
        </p:nvSpPr>
        <p:spPr>
          <a:xfrm>
            <a:off x="0" y="378656"/>
            <a:ext cx="12192000" cy="769441"/>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pt-BR" sz="4400" b="1" dirty="0">
                <a:solidFill>
                  <a:schemeClr val="bg1"/>
                </a:solidFill>
                <a:effectLst>
                  <a:innerShdw blurRad="63500" dist="50800" dir="13500000">
                    <a:prstClr val="black">
                      <a:alpha val="50000"/>
                    </a:prstClr>
                  </a:innerShdw>
                </a:effectLst>
                <a:latin typeface="Marker Felt" panose="00000400000000000000" pitchFamily="2" charset="0"/>
              </a:rPr>
              <a:t>A COSMOVISÃO CRISTÃ DA SOBERANIA DE DEUS</a:t>
            </a:r>
          </a:p>
        </p:txBody>
      </p:sp>
    </p:spTree>
    <p:extLst>
      <p:ext uri="{BB962C8B-B14F-4D97-AF65-F5344CB8AC3E}">
        <p14:creationId xmlns:p14="http://schemas.microsoft.com/office/powerpoint/2010/main" val="21870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0" y="487523"/>
            <a:ext cx="12192000" cy="923330"/>
          </a:xfrm>
          <a:prstGeom prst="rect">
            <a:avLst/>
          </a:prstGeom>
        </p:spPr>
        <p:style>
          <a:lnRef idx="3">
            <a:schemeClr val="lt1"/>
          </a:lnRef>
          <a:fillRef idx="1001">
            <a:schemeClr val="dk1"/>
          </a:fillRef>
          <a:effectRef idx="1">
            <a:schemeClr val="dk1"/>
          </a:effectRef>
          <a:fontRef idx="minor">
            <a:schemeClr val="lt1"/>
          </a:fontRef>
        </p:style>
        <p:txBody>
          <a:bodyPr wrap="square" rtlCol="0">
            <a:spAutoFit/>
          </a:bodyPr>
          <a:lstStyle/>
          <a:p>
            <a:pPr algn="ctr"/>
            <a:r>
              <a:rPr lang="pt-BR" sz="5400" b="1" i="1" dirty="0">
                <a:solidFill>
                  <a:schemeClr val="bg1"/>
                </a:solidFill>
                <a:effectLst>
                  <a:innerShdw blurRad="63500" dist="50800" dir="13500000">
                    <a:prstClr val="black">
                      <a:alpha val="50000"/>
                    </a:prstClr>
                  </a:innerShdw>
                </a:effectLst>
                <a:latin typeface="Marker Felt" panose="00000400000000000000" pitchFamily="2" charset="0"/>
              </a:rPr>
              <a:t>CONSIDERAÇÕES FINAIS</a:t>
            </a:r>
          </a:p>
        </p:txBody>
      </p:sp>
      <p:sp>
        <p:nvSpPr>
          <p:cNvPr id="6" name="CaixaDeTexto 5">
            <a:extLst>
              <a:ext uri="{FF2B5EF4-FFF2-40B4-BE49-F238E27FC236}">
                <a16:creationId xmlns:a16="http://schemas.microsoft.com/office/drawing/2014/main" id="{2FAD0842-BD44-4641-BDD4-8AE078CEB059}"/>
              </a:ext>
            </a:extLst>
          </p:cNvPr>
          <p:cNvSpPr txBox="1"/>
          <p:nvPr/>
        </p:nvSpPr>
        <p:spPr>
          <a:xfrm>
            <a:off x="1203960" y="1622048"/>
            <a:ext cx="10184476" cy="1323439"/>
          </a:xfrm>
          <a:prstGeom prst="rect">
            <a:avLst/>
          </a:prstGeom>
        </p:spPr>
        <p:style>
          <a:lnRef idx="3">
            <a:schemeClr val="lt1"/>
          </a:lnRef>
          <a:fillRef idx="1003">
            <a:schemeClr val="dk1"/>
          </a:fillRef>
          <a:effectRef idx="1">
            <a:schemeClr val="accent1"/>
          </a:effectRef>
          <a:fontRef idx="minor">
            <a:schemeClr val="lt1"/>
          </a:fontRef>
        </p:style>
        <p:txBody>
          <a:bodyPr wrap="square" rtlCol="0">
            <a:spAutoFit/>
          </a:bodyPr>
          <a:lstStyle/>
          <a:p>
            <a:pPr algn="ctr" fontAlgn="base"/>
            <a:r>
              <a:rPr lang="pt-BR" sz="4000" i="1" dirty="0">
                <a:solidFill>
                  <a:schemeClr val="bg1"/>
                </a:solidFill>
                <a:latin typeface="Bahnschrift SemiCondensed" panose="020B0502040204020203" pitchFamily="34" charset="0"/>
              </a:rPr>
              <a:t>A ORAÇÃO É UM ELEMENTO VITAL PARA A VIDA CRISTÃ. NÃO A DESPREZE!</a:t>
            </a:r>
          </a:p>
        </p:txBody>
      </p:sp>
      <p:sp>
        <p:nvSpPr>
          <p:cNvPr id="7" name="CaixaDeTexto 6">
            <a:extLst>
              <a:ext uri="{FF2B5EF4-FFF2-40B4-BE49-F238E27FC236}">
                <a16:creationId xmlns:a16="http://schemas.microsoft.com/office/drawing/2014/main" id="{C3672F49-2222-4325-904C-D60585725A2D}"/>
              </a:ext>
            </a:extLst>
          </p:cNvPr>
          <p:cNvSpPr txBox="1"/>
          <p:nvPr/>
        </p:nvSpPr>
        <p:spPr>
          <a:xfrm>
            <a:off x="1203960" y="3239809"/>
            <a:ext cx="10184476" cy="2554545"/>
          </a:xfrm>
          <a:prstGeom prst="rect">
            <a:avLst/>
          </a:prstGeom>
        </p:spPr>
        <p:style>
          <a:lnRef idx="3">
            <a:schemeClr val="lt1"/>
          </a:lnRef>
          <a:fillRef idx="1003">
            <a:schemeClr val="dk1"/>
          </a:fillRef>
          <a:effectRef idx="1">
            <a:schemeClr val="accent1"/>
          </a:effectRef>
          <a:fontRef idx="minor">
            <a:schemeClr val="lt1"/>
          </a:fontRef>
        </p:style>
        <p:txBody>
          <a:bodyPr wrap="square" rtlCol="0">
            <a:spAutoFit/>
          </a:bodyPr>
          <a:lstStyle/>
          <a:p>
            <a:pPr algn="ctr" fontAlgn="base"/>
            <a:r>
              <a:rPr lang="pt-BR" sz="4000" i="1" dirty="0">
                <a:solidFill>
                  <a:schemeClr val="bg1"/>
                </a:solidFill>
                <a:latin typeface="Bahnschrift SemiCondensed" panose="020B0502040204020203" pitchFamily="34" charset="0"/>
              </a:rPr>
              <a:t>UMA COSMOVISÃO CRISTÃ QUE SE APOIA NA SOBERANIA DE DEUS COMPREENDE A EXISTÊNCIA DOS DECRETOS COMO INCENTIVO A UMA VIDA DE ORAÇÃO</a:t>
            </a:r>
          </a:p>
        </p:txBody>
      </p:sp>
    </p:spTree>
    <p:extLst>
      <p:ext uri="{BB962C8B-B14F-4D97-AF65-F5344CB8AC3E}">
        <p14:creationId xmlns:p14="http://schemas.microsoft.com/office/powerpoint/2010/main" val="150471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3598</TotalTime>
  <Words>1949</Words>
  <Application>Microsoft Macintosh PowerPoint</Application>
  <PresentationFormat>Widescreen</PresentationFormat>
  <Paragraphs>96</Paragraphs>
  <Slides>7</Slides>
  <Notes>7</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7</vt:i4>
      </vt:variant>
    </vt:vector>
  </HeadingPairs>
  <TitlesOfParts>
    <vt:vector size="15" baseType="lpstr">
      <vt:lpstr>Arial</vt:lpstr>
      <vt:lpstr>Bahnschrift SemiBold SemiConden</vt:lpstr>
      <vt:lpstr>Bahnschrift SemiCondensed</vt:lpstr>
      <vt:lpstr>Calibri</vt:lpstr>
      <vt:lpstr>Calibri Light</vt:lpstr>
      <vt:lpstr>Leelawadee UI</vt:lpstr>
      <vt:lpstr>Marker Felt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Roni Santos</dc:creator>
  <cp:lastModifiedBy>Usuário do Microsoft Office</cp:lastModifiedBy>
  <cp:revision>296</cp:revision>
  <dcterms:created xsi:type="dcterms:W3CDTF">2019-03-15T12:07:45Z</dcterms:created>
  <dcterms:modified xsi:type="dcterms:W3CDTF">2019-07-07T01:07:32Z</dcterms:modified>
</cp:coreProperties>
</file>